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5" r:id="rId2"/>
  </p:sldMasterIdLst>
  <p:handoutMasterIdLst>
    <p:handoutMasterId r:id="rId9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12188825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-738" y="-10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F511D-9E46-4F51-8482-D52879255CB2}" type="datetimeFigureOut">
              <a:rPr lang="zh-CN" altLang="en-US" smtClean="0"/>
              <a:t>2014/3/24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510C9-4027-47E7-8B25-4E268C29862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9371013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7"/>
          <p:cNvCxnSpPr/>
          <p:nvPr/>
        </p:nvCxnSpPr>
        <p:spPr>
          <a:xfrm flipV="1">
            <a:off x="7424738" y="3681413"/>
            <a:ext cx="4764087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reeform 8"/>
          <p:cNvSpPr/>
          <p:nvPr/>
        </p:nvSpPr>
        <p:spPr>
          <a:xfrm>
            <a:off x="9186863" y="-7938"/>
            <a:ext cx="3005137" cy="6865938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9601200" y="-7938"/>
            <a:ext cx="2590800" cy="6865938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8932863" y="3048000"/>
            <a:ext cx="325913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>
          <a:xfrm>
            <a:off x="9339263" y="-7938"/>
            <a:ext cx="2852737" cy="6865938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12"/>
          <p:cNvSpPr/>
          <p:nvPr/>
        </p:nvSpPr>
        <p:spPr>
          <a:xfrm>
            <a:off x="10904538" y="-7938"/>
            <a:ext cx="1287462" cy="6865938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reeform 13"/>
          <p:cNvSpPr/>
          <p:nvPr/>
        </p:nvSpPr>
        <p:spPr>
          <a:xfrm>
            <a:off x="10939463" y="-7938"/>
            <a:ext cx="1270000" cy="6865938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Freeform 14"/>
          <p:cNvSpPr/>
          <p:nvPr/>
        </p:nvSpPr>
        <p:spPr>
          <a:xfrm>
            <a:off x="0" y="-17463"/>
            <a:ext cx="863600" cy="5699126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reeform 15"/>
          <p:cNvSpPr/>
          <p:nvPr/>
        </p:nvSpPr>
        <p:spPr>
          <a:xfrm>
            <a:off x="10371138" y="3589338"/>
            <a:ext cx="1820862" cy="3268662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827AE-B6DE-44E3-AA08-AA3A0F06F722}" type="datetimeFigureOut">
              <a:rPr lang="en-US"/>
              <a:pPr>
                <a:defRPr/>
              </a:pPr>
              <a:t>3/24/2014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22750-404D-4826-B9E2-7B00781D07E7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7"/>
          <p:cNvCxnSpPr/>
          <p:nvPr/>
        </p:nvCxnSpPr>
        <p:spPr>
          <a:xfrm flipV="1">
            <a:off x="7424738" y="3681413"/>
            <a:ext cx="4764087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7"/>
          <p:cNvCxnSpPr/>
          <p:nvPr/>
        </p:nvCxnSpPr>
        <p:spPr>
          <a:xfrm>
            <a:off x="9371013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reeform 8"/>
          <p:cNvSpPr/>
          <p:nvPr/>
        </p:nvSpPr>
        <p:spPr>
          <a:xfrm>
            <a:off x="9186863" y="-7938"/>
            <a:ext cx="3005137" cy="6865938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9601200" y="-7938"/>
            <a:ext cx="2590800" cy="6865938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8932863" y="3048000"/>
            <a:ext cx="325913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>
          <a:xfrm>
            <a:off x="9339263" y="-7938"/>
            <a:ext cx="2852737" cy="6865938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12"/>
          <p:cNvSpPr/>
          <p:nvPr/>
        </p:nvSpPr>
        <p:spPr>
          <a:xfrm>
            <a:off x="10904538" y="-7938"/>
            <a:ext cx="1287462" cy="6865938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reeform 13"/>
          <p:cNvSpPr/>
          <p:nvPr/>
        </p:nvSpPr>
        <p:spPr>
          <a:xfrm>
            <a:off x="10939463" y="-7938"/>
            <a:ext cx="1270000" cy="6865938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Freeform 14"/>
          <p:cNvSpPr/>
          <p:nvPr/>
        </p:nvSpPr>
        <p:spPr>
          <a:xfrm>
            <a:off x="10371138" y="3589338"/>
            <a:ext cx="1820862" cy="3268662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reeform 15"/>
          <p:cNvSpPr/>
          <p:nvPr/>
        </p:nvSpPr>
        <p:spPr>
          <a:xfrm>
            <a:off x="-7938" y="4013200"/>
            <a:ext cx="457201" cy="2852738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7E4FA-AC08-4011-8F32-41F9FA280646}" type="datetimeFigureOut">
              <a:rPr lang="en-US"/>
              <a:pPr>
                <a:defRPr/>
              </a:pPr>
              <a:t>3/24/2014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0FDA2-1F45-4F6C-9B63-DD3D5210E217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20"/>
          <p:cNvCxnSpPr/>
          <p:nvPr/>
        </p:nvCxnSpPr>
        <p:spPr>
          <a:xfrm flipV="1">
            <a:off x="7424738" y="3681413"/>
            <a:ext cx="4764087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7"/>
          <p:cNvCxnSpPr/>
          <p:nvPr/>
        </p:nvCxnSpPr>
        <p:spPr>
          <a:xfrm>
            <a:off x="9371013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reeform 8"/>
          <p:cNvSpPr/>
          <p:nvPr/>
        </p:nvSpPr>
        <p:spPr>
          <a:xfrm>
            <a:off x="9186863" y="-7938"/>
            <a:ext cx="3005137" cy="6865938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9"/>
          <p:cNvSpPr/>
          <p:nvPr/>
        </p:nvSpPr>
        <p:spPr>
          <a:xfrm>
            <a:off x="9601200" y="-7938"/>
            <a:ext cx="2590800" cy="6865938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10"/>
          <p:cNvSpPr/>
          <p:nvPr/>
        </p:nvSpPr>
        <p:spPr>
          <a:xfrm>
            <a:off x="8932863" y="3048000"/>
            <a:ext cx="325913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>
          <a:xfrm>
            <a:off x="9339263" y="-7938"/>
            <a:ext cx="2852737" cy="6865938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reeform 12"/>
          <p:cNvSpPr/>
          <p:nvPr/>
        </p:nvSpPr>
        <p:spPr>
          <a:xfrm>
            <a:off x="10904538" y="-7938"/>
            <a:ext cx="1287462" cy="6865938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Freeform 13"/>
          <p:cNvSpPr/>
          <p:nvPr/>
        </p:nvSpPr>
        <p:spPr>
          <a:xfrm>
            <a:off x="10939463" y="-7938"/>
            <a:ext cx="1270000" cy="6865938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Freeform 14"/>
          <p:cNvSpPr/>
          <p:nvPr/>
        </p:nvSpPr>
        <p:spPr>
          <a:xfrm>
            <a:off x="10371138" y="3589338"/>
            <a:ext cx="1820862" cy="3268662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reeform 15"/>
          <p:cNvSpPr/>
          <p:nvPr/>
        </p:nvSpPr>
        <p:spPr>
          <a:xfrm>
            <a:off x="-7938" y="4013200"/>
            <a:ext cx="457201" cy="2852738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1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6E5CE-A640-4317-A2B6-5E015B401EC9}" type="datetimeFigureOut">
              <a:rPr lang="en-US"/>
              <a:pPr>
                <a:defRPr/>
              </a:pPr>
              <a:t>3/24/2014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B24B-0419-462C-8564-88885490CF2E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6"/>
          <p:cNvCxnSpPr/>
          <p:nvPr/>
        </p:nvCxnSpPr>
        <p:spPr>
          <a:xfrm flipV="1">
            <a:off x="7424738" y="3681413"/>
            <a:ext cx="4764087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7"/>
          <p:cNvCxnSpPr/>
          <p:nvPr/>
        </p:nvCxnSpPr>
        <p:spPr>
          <a:xfrm>
            <a:off x="9371013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reeform 8"/>
          <p:cNvSpPr/>
          <p:nvPr/>
        </p:nvSpPr>
        <p:spPr>
          <a:xfrm>
            <a:off x="9186863" y="-7938"/>
            <a:ext cx="3005137" cy="6865938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9601200" y="-7938"/>
            <a:ext cx="2590800" cy="6865938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8932863" y="3048000"/>
            <a:ext cx="325913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>
          <a:xfrm>
            <a:off x="9339263" y="-7938"/>
            <a:ext cx="2852737" cy="6865938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12"/>
          <p:cNvSpPr/>
          <p:nvPr/>
        </p:nvSpPr>
        <p:spPr>
          <a:xfrm>
            <a:off x="10904538" y="-7938"/>
            <a:ext cx="1287462" cy="6865938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reeform 13"/>
          <p:cNvSpPr/>
          <p:nvPr/>
        </p:nvSpPr>
        <p:spPr>
          <a:xfrm>
            <a:off x="10939463" y="-7938"/>
            <a:ext cx="1270000" cy="6865938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Freeform 14"/>
          <p:cNvSpPr/>
          <p:nvPr/>
        </p:nvSpPr>
        <p:spPr>
          <a:xfrm>
            <a:off x="10371138" y="3589338"/>
            <a:ext cx="1820862" cy="3268662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reeform 15"/>
          <p:cNvSpPr/>
          <p:nvPr/>
        </p:nvSpPr>
        <p:spPr>
          <a:xfrm>
            <a:off x="-7938" y="4013200"/>
            <a:ext cx="457201" cy="2852738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991E2-3012-45A2-8111-5FB9F80EA5EC}" type="datetimeFigureOut">
              <a:rPr lang="en-US"/>
              <a:pPr>
                <a:defRPr/>
              </a:pPr>
              <a:t>3/24/2014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C60CD-CA08-452A-8353-51F81BAABB16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20"/>
          <p:cNvCxnSpPr/>
          <p:nvPr/>
        </p:nvCxnSpPr>
        <p:spPr>
          <a:xfrm flipV="1">
            <a:off x="7424738" y="3681413"/>
            <a:ext cx="4764087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7"/>
          <p:cNvCxnSpPr/>
          <p:nvPr/>
        </p:nvCxnSpPr>
        <p:spPr>
          <a:xfrm>
            <a:off x="9371013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reeform 8"/>
          <p:cNvSpPr/>
          <p:nvPr/>
        </p:nvSpPr>
        <p:spPr>
          <a:xfrm>
            <a:off x="9186863" y="-7938"/>
            <a:ext cx="3005137" cy="6865938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9"/>
          <p:cNvSpPr/>
          <p:nvPr/>
        </p:nvSpPr>
        <p:spPr>
          <a:xfrm>
            <a:off x="9601200" y="-7938"/>
            <a:ext cx="2590800" cy="6865938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10"/>
          <p:cNvSpPr/>
          <p:nvPr/>
        </p:nvSpPr>
        <p:spPr>
          <a:xfrm>
            <a:off x="8932863" y="3048000"/>
            <a:ext cx="325913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>
          <a:xfrm>
            <a:off x="9339263" y="-7938"/>
            <a:ext cx="2852737" cy="6865938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reeform 12"/>
          <p:cNvSpPr/>
          <p:nvPr/>
        </p:nvSpPr>
        <p:spPr>
          <a:xfrm>
            <a:off x="10904538" y="-7938"/>
            <a:ext cx="1287462" cy="6865938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Freeform 13"/>
          <p:cNvSpPr/>
          <p:nvPr/>
        </p:nvSpPr>
        <p:spPr>
          <a:xfrm>
            <a:off x="10939463" y="-7938"/>
            <a:ext cx="1270000" cy="6865938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Freeform 14"/>
          <p:cNvSpPr/>
          <p:nvPr/>
        </p:nvSpPr>
        <p:spPr>
          <a:xfrm>
            <a:off x="10371138" y="3589338"/>
            <a:ext cx="1820862" cy="3268662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reeform 15"/>
          <p:cNvSpPr/>
          <p:nvPr/>
        </p:nvSpPr>
        <p:spPr>
          <a:xfrm>
            <a:off x="-7938" y="4013200"/>
            <a:ext cx="457201" cy="2852738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1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2CDB1-CF50-4022-8CB1-2C8F972D2B40}" type="datetimeFigureOut">
              <a:rPr lang="en-US"/>
              <a:pPr>
                <a:defRPr/>
              </a:pPr>
              <a:t>3/24/2014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A651E-DA73-458B-ACAE-18429C5AD7E8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8"/>
          <p:cNvCxnSpPr/>
          <p:nvPr/>
        </p:nvCxnSpPr>
        <p:spPr>
          <a:xfrm flipV="1">
            <a:off x="7424738" y="3681413"/>
            <a:ext cx="4764087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7"/>
          <p:cNvCxnSpPr/>
          <p:nvPr/>
        </p:nvCxnSpPr>
        <p:spPr>
          <a:xfrm>
            <a:off x="9371013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reeform 8"/>
          <p:cNvSpPr/>
          <p:nvPr/>
        </p:nvSpPr>
        <p:spPr>
          <a:xfrm>
            <a:off x="9186863" y="-7938"/>
            <a:ext cx="3005137" cy="6865938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9"/>
          <p:cNvSpPr/>
          <p:nvPr/>
        </p:nvSpPr>
        <p:spPr>
          <a:xfrm>
            <a:off x="9601200" y="-7938"/>
            <a:ext cx="2590800" cy="6865938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10"/>
          <p:cNvSpPr/>
          <p:nvPr/>
        </p:nvSpPr>
        <p:spPr>
          <a:xfrm>
            <a:off x="8932863" y="3048000"/>
            <a:ext cx="325913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>
          <a:xfrm>
            <a:off x="9339263" y="-7938"/>
            <a:ext cx="2852737" cy="6865938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reeform 12"/>
          <p:cNvSpPr/>
          <p:nvPr/>
        </p:nvSpPr>
        <p:spPr>
          <a:xfrm>
            <a:off x="10904538" y="-7938"/>
            <a:ext cx="1287462" cy="6865938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Freeform 13"/>
          <p:cNvSpPr/>
          <p:nvPr/>
        </p:nvSpPr>
        <p:spPr>
          <a:xfrm>
            <a:off x="10939463" y="-7938"/>
            <a:ext cx="1270000" cy="6865938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Freeform 14"/>
          <p:cNvSpPr/>
          <p:nvPr/>
        </p:nvSpPr>
        <p:spPr>
          <a:xfrm>
            <a:off x="10371138" y="3589338"/>
            <a:ext cx="1820862" cy="3268662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reeform 15"/>
          <p:cNvSpPr/>
          <p:nvPr/>
        </p:nvSpPr>
        <p:spPr>
          <a:xfrm>
            <a:off x="-7938" y="4013200"/>
            <a:ext cx="457201" cy="2852738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2C64F-9398-44C1-B366-B6120B391334}" type="datetimeFigureOut">
              <a:rPr lang="en-US"/>
              <a:pPr>
                <a:defRPr/>
              </a:pPr>
              <a:t>3/24/2014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C2CA5-2437-4C26-A946-C32F9490D735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6"/>
          <p:cNvCxnSpPr/>
          <p:nvPr/>
        </p:nvCxnSpPr>
        <p:spPr>
          <a:xfrm flipV="1">
            <a:off x="7424738" y="3681413"/>
            <a:ext cx="4764087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7"/>
          <p:cNvCxnSpPr/>
          <p:nvPr/>
        </p:nvCxnSpPr>
        <p:spPr>
          <a:xfrm>
            <a:off x="9371013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reeform 8"/>
          <p:cNvSpPr/>
          <p:nvPr/>
        </p:nvSpPr>
        <p:spPr>
          <a:xfrm>
            <a:off x="9186863" y="-7938"/>
            <a:ext cx="3005137" cy="6865938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9601200" y="-7938"/>
            <a:ext cx="2590800" cy="6865938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8932863" y="3048000"/>
            <a:ext cx="325913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>
          <a:xfrm>
            <a:off x="9339263" y="-7938"/>
            <a:ext cx="2852737" cy="6865938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12"/>
          <p:cNvSpPr/>
          <p:nvPr/>
        </p:nvSpPr>
        <p:spPr>
          <a:xfrm>
            <a:off x="10904538" y="-7938"/>
            <a:ext cx="1287462" cy="6865938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reeform 13"/>
          <p:cNvSpPr/>
          <p:nvPr/>
        </p:nvSpPr>
        <p:spPr>
          <a:xfrm>
            <a:off x="10939463" y="-7938"/>
            <a:ext cx="1270000" cy="6865938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Freeform 14"/>
          <p:cNvSpPr/>
          <p:nvPr/>
        </p:nvSpPr>
        <p:spPr>
          <a:xfrm>
            <a:off x="10371138" y="3589338"/>
            <a:ext cx="1820862" cy="3268662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reeform 15"/>
          <p:cNvSpPr/>
          <p:nvPr/>
        </p:nvSpPr>
        <p:spPr>
          <a:xfrm>
            <a:off x="-7938" y="4013200"/>
            <a:ext cx="457201" cy="2852738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81A56-790F-4C2F-993B-25642428BEFB}" type="datetimeFigureOut">
              <a:rPr lang="en-US"/>
              <a:pPr>
                <a:defRPr/>
              </a:pPr>
              <a:t>3/24/2014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47EE3-D9DF-4AB0-8177-018B36CE0187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7"/>
          <p:cNvCxnSpPr/>
          <p:nvPr/>
        </p:nvCxnSpPr>
        <p:spPr>
          <a:xfrm flipV="1">
            <a:off x="7424738" y="3681413"/>
            <a:ext cx="4764087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7"/>
          <p:cNvCxnSpPr/>
          <p:nvPr/>
        </p:nvCxnSpPr>
        <p:spPr>
          <a:xfrm>
            <a:off x="9371013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reeform 8"/>
          <p:cNvSpPr/>
          <p:nvPr/>
        </p:nvSpPr>
        <p:spPr>
          <a:xfrm>
            <a:off x="9186863" y="-7938"/>
            <a:ext cx="3005137" cy="6865938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9601200" y="-7938"/>
            <a:ext cx="2590800" cy="6865938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8932863" y="3048000"/>
            <a:ext cx="325913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>
          <a:xfrm>
            <a:off x="9339263" y="-7938"/>
            <a:ext cx="2852737" cy="6865938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12"/>
          <p:cNvSpPr/>
          <p:nvPr/>
        </p:nvSpPr>
        <p:spPr>
          <a:xfrm>
            <a:off x="10904538" y="-7938"/>
            <a:ext cx="1287462" cy="6865938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reeform 13"/>
          <p:cNvSpPr/>
          <p:nvPr/>
        </p:nvSpPr>
        <p:spPr>
          <a:xfrm>
            <a:off x="10939463" y="-7938"/>
            <a:ext cx="1270000" cy="6865938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Freeform 14"/>
          <p:cNvSpPr/>
          <p:nvPr/>
        </p:nvSpPr>
        <p:spPr>
          <a:xfrm>
            <a:off x="10371138" y="3589338"/>
            <a:ext cx="1820862" cy="3268662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reeform 15"/>
          <p:cNvSpPr/>
          <p:nvPr/>
        </p:nvSpPr>
        <p:spPr>
          <a:xfrm>
            <a:off x="-7938" y="4013200"/>
            <a:ext cx="457201" cy="2852738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431762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929D1-DEC5-4425-8316-11F8D1762892}" type="datetimeFigureOut">
              <a:rPr lang="en-US"/>
              <a:pPr>
                <a:defRPr/>
              </a:pPr>
              <a:t>3/24/2014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D1722-9DCF-4880-80E7-3D6D4FC3C842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6623181-D1BE-4C7A-80A3-25078DD3BCC4}" type="datetimeFigureOut">
              <a:rPr lang="zh-CN" altLang="en-US"/>
              <a:pPr>
                <a:defRPr/>
              </a:pPr>
              <a:t>2014/3/24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DB11891-5FE8-40C0-A012-6849B11924F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33D83C2-ED88-41CD-9708-80C8F3AA6AE2}" type="datetimeFigureOut">
              <a:rPr lang="zh-CN" altLang="en-US"/>
              <a:pPr>
                <a:defRPr/>
              </a:pPr>
              <a:t>2014/3/24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1FA6A83-0739-45F0-ABB4-5A2A73499B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C2A1EFF-EDF0-4C59-80DB-28082D203448}" type="datetimeFigureOut">
              <a:rPr lang="zh-CN" altLang="en-US"/>
              <a:pPr>
                <a:defRPr/>
              </a:pPr>
              <a:t>2014/3/24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153C7DA-2379-4A75-9E59-E971FC085A5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7"/>
          <p:cNvCxnSpPr/>
          <p:nvPr/>
        </p:nvCxnSpPr>
        <p:spPr>
          <a:xfrm flipV="1">
            <a:off x="7424738" y="3681413"/>
            <a:ext cx="4764087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"/>
          <p:cNvCxnSpPr/>
          <p:nvPr/>
        </p:nvCxnSpPr>
        <p:spPr>
          <a:xfrm>
            <a:off x="9371013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reeform 8"/>
          <p:cNvSpPr/>
          <p:nvPr/>
        </p:nvSpPr>
        <p:spPr>
          <a:xfrm>
            <a:off x="9186863" y="-7938"/>
            <a:ext cx="3005137" cy="6865938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9601200" y="-7938"/>
            <a:ext cx="2590800" cy="6865938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8932863" y="3048000"/>
            <a:ext cx="325913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>
          <a:xfrm>
            <a:off x="9339263" y="-7938"/>
            <a:ext cx="2852737" cy="6865938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12"/>
          <p:cNvSpPr/>
          <p:nvPr/>
        </p:nvSpPr>
        <p:spPr>
          <a:xfrm>
            <a:off x="10904538" y="-7938"/>
            <a:ext cx="1287462" cy="6865938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reeform 13"/>
          <p:cNvSpPr/>
          <p:nvPr/>
        </p:nvSpPr>
        <p:spPr>
          <a:xfrm>
            <a:off x="10939463" y="-7938"/>
            <a:ext cx="1270000" cy="6865938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Freeform 14"/>
          <p:cNvSpPr/>
          <p:nvPr/>
        </p:nvSpPr>
        <p:spPr>
          <a:xfrm>
            <a:off x="10371138" y="3589338"/>
            <a:ext cx="1820862" cy="3268662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reeform 15"/>
          <p:cNvSpPr/>
          <p:nvPr/>
        </p:nvSpPr>
        <p:spPr>
          <a:xfrm>
            <a:off x="-7938" y="4013200"/>
            <a:ext cx="457201" cy="2852738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426E3-0055-4A33-A34F-6D0EF73E0B30}" type="datetimeFigureOut">
              <a:rPr lang="en-US"/>
              <a:pPr>
                <a:defRPr/>
              </a:pPr>
              <a:t>3/24/2014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E114-0CE4-4A8F-B2C5-E9A16A603D32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C556504-9D1B-4807-B896-66DBA51EA087}" type="datetimeFigureOut">
              <a:rPr lang="zh-CN" altLang="en-US"/>
              <a:pPr>
                <a:defRPr/>
              </a:pPr>
              <a:t>2014/3/24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D5E00A4-205F-40E7-B8C1-8D119B40905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055F9FC-79CA-4553-901C-5991E4F8EE68}" type="datetimeFigureOut">
              <a:rPr lang="zh-CN" altLang="en-US"/>
              <a:pPr>
                <a:defRPr/>
              </a:pPr>
              <a:t>2014/3/24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1A331E9-7F43-4F30-8F17-E112E6C38C6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4A4E8AD-554B-40D0-869B-E63CC0E8D147}" type="datetimeFigureOut">
              <a:rPr lang="zh-CN" altLang="en-US"/>
              <a:pPr>
                <a:defRPr/>
              </a:pPr>
              <a:t>2014/3/24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9FD05A7-E4BB-4E55-A995-81438040F53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6F89BA1-DE35-454E-B2FF-748B1A8B0BE8}" type="datetimeFigureOut">
              <a:rPr lang="zh-CN" altLang="en-US"/>
              <a:pPr>
                <a:defRPr/>
              </a:pPr>
              <a:t>2014/3/24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E931D44-97B6-4A77-B42D-B98AF6939F7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9EA3F69-A4ED-46E8-9E62-D032DC740E3F}" type="datetimeFigureOut">
              <a:rPr lang="zh-CN" altLang="en-US"/>
              <a:pPr>
                <a:defRPr/>
              </a:pPr>
              <a:t>2014/3/24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301F5DA-4595-4C6A-8BAB-80BA662A3AB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8C78A9D-8DA6-4350-A70D-4A75C1D4F2BD}" type="datetimeFigureOut">
              <a:rPr lang="zh-CN" altLang="en-US"/>
              <a:pPr>
                <a:defRPr/>
              </a:pPr>
              <a:t>2014/3/24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4B94CA7-73B4-4B1B-928B-21E5D88913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F30DF91-5DB9-47C1-9832-335270AD2F35}" type="datetimeFigureOut">
              <a:rPr lang="zh-CN" altLang="en-US"/>
              <a:pPr>
                <a:defRPr/>
              </a:pPr>
              <a:t>2014/3/24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75EEDFF-F2A7-42A4-80C2-4C8A264234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6"/>
          <p:cNvCxnSpPr/>
          <p:nvPr/>
        </p:nvCxnSpPr>
        <p:spPr>
          <a:xfrm flipV="1">
            <a:off x="7424738" y="3681413"/>
            <a:ext cx="4764087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7"/>
          <p:cNvCxnSpPr/>
          <p:nvPr/>
        </p:nvCxnSpPr>
        <p:spPr>
          <a:xfrm>
            <a:off x="9371013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reeform 8"/>
          <p:cNvSpPr/>
          <p:nvPr/>
        </p:nvSpPr>
        <p:spPr>
          <a:xfrm>
            <a:off x="9186863" y="-7938"/>
            <a:ext cx="3005137" cy="6865938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9601200" y="-7938"/>
            <a:ext cx="2590800" cy="6865938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8932863" y="3048000"/>
            <a:ext cx="325913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>
          <a:xfrm>
            <a:off x="9339263" y="-7938"/>
            <a:ext cx="2852737" cy="6865938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12"/>
          <p:cNvSpPr/>
          <p:nvPr/>
        </p:nvSpPr>
        <p:spPr>
          <a:xfrm>
            <a:off x="10904538" y="-7938"/>
            <a:ext cx="1287462" cy="6865938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reeform 13"/>
          <p:cNvSpPr/>
          <p:nvPr/>
        </p:nvSpPr>
        <p:spPr>
          <a:xfrm>
            <a:off x="10939463" y="-7938"/>
            <a:ext cx="1270000" cy="6865938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Freeform 14"/>
          <p:cNvSpPr/>
          <p:nvPr/>
        </p:nvSpPr>
        <p:spPr>
          <a:xfrm>
            <a:off x="10371138" y="3589338"/>
            <a:ext cx="1820862" cy="3268662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reeform 15"/>
          <p:cNvSpPr/>
          <p:nvPr/>
        </p:nvSpPr>
        <p:spPr>
          <a:xfrm>
            <a:off x="-7938" y="4013200"/>
            <a:ext cx="457201" cy="2852738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506F6-3035-4F7E-8C46-E15723224F56}" type="datetimeFigureOut">
              <a:rPr lang="en-US"/>
              <a:pPr>
                <a:defRPr/>
              </a:pPr>
              <a:t>3/24/2014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A901-44EF-4DF5-8413-96E6ACF60DE9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8"/>
          <p:cNvCxnSpPr/>
          <p:nvPr/>
        </p:nvCxnSpPr>
        <p:spPr>
          <a:xfrm flipV="1">
            <a:off x="7424738" y="3681413"/>
            <a:ext cx="4764087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8"/>
          <p:cNvCxnSpPr/>
          <p:nvPr/>
        </p:nvCxnSpPr>
        <p:spPr>
          <a:xfrm>
            <a:off x="9371013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reeform 9"/>
          <p:cNvSpPr/>
          <p:nvPr/>
        </p:nvSpPr>
        <p:spPr>
          <a:xfrm>
            <a:off x="9186863" y="-7938"/>
            <a:ext cx="3005137" cy="6865938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9601200" y="-7938"/>
            <a:ext cx="2590800" cy="6865938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>
          <a:xfrm>
            <a:off x="8932863" y="3048000"/>
            <a:ext cx="325913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12"/>
          <p:cNvSpPr/>
          <p:nvPr/>
        </p:nvSpPr>
        <p:spPr>
          <a:xfrm>
            <a:off x="9339263" y="-7938"/>
            <a:ext cx="2852737" cy="6865938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reeform 13"/>
          <p:cNvSpPr/>
          <p:nvPr/>
        </p:nvSpPr>
        <p:spPr>
          <a:xfrm>
            <a:off x="10904538" y="-7938"/>
            <a:ext cx="1287462" cy="6865938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Freeform 14"/>
          <p:cNvSpPr/>
          <p:nvPr/>
        </p:nvSpPr>
        <p:spPr>
          <a:xfrm>
            <a:off x="10939463" y="-7938"/>
            <a:ext cx="1270000" cy="6865938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Freeform 15"/>
          <p:cNvSpPr/>
          <p:nvPr/>
        </p:nvSpPr>
        <p:spPr>
          <a:xfrm>
            <a:off x="10371138" y="3589338"/>
            <a:ext cx="1820862" cy="3268662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reeform 16"/>
          <p:cNvSpPr/>
          <p:nvPr/>
        </p:nvSpPr>
        <p:spPr>
          <a:xfrm>
            <a:off x="-7938" y="4013200"/>
            <a:ext cx="457201" cy="2852738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89"/>
            <a:ext cx="4184034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39C2F-D673-4252-8F34-CC2BDDDFD707}" type="datetimeFigureOut">
              <a:rPr lang="en-US"/>
              <a:pPr>
                <a:defRPr/>
              </a:pPr>
              <a:t>3/24/2014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5EDE0-B896-4140-A591-04E9BB6C19EE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9"/>
          <p:cNvCxnSpPr/>
          <p:nvPr/>
        </p:nvCxnSpPr>
        <p:spPr>
          <a:xfrm flipV="1">
            <a:off x="7424738" y="3681413"/>
            <a:ext cx="4764087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0"/>
          <p:cNvCxnSpPr/>
          <p:nvPr/>
        </p:nvCxnSpPr>
        <p:spPr>
          <a:xfrm>
            <a:off x="9371013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11"/>
          <p:cNvSpPr/>
          <p:nvPr/>
        </p:nvSpPr>
        <p:spPr>
          <a:xfrm>
            <a:off x="9186863" y="-7938"/>
            <a:ext cx="3005137" cy="6865938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12"/>
          <p:cNvSpPr/>
          <p:nvPr/>
        </p:nvSpPr>
        <p:spPr>
          <a:xfrm>
            <a:off x="9601200" y="-7938"/>
            <a:ext cx="2590800" cy="6865938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reeform 13"/>
          <p:cNvSpPr/>
          <p:nvPr/>
        </p:nvSpPr>
        <p:spPr>
          <a:xfrm>
            <a:off x="8932863" y="3048000"/>
            <a:ext cx="325913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Freeform 14"/>
          <p:cNvSpPr/>
          <p:nvPr/>
        </p:nvSpPr>
        <p:spPr>
          <a:xfrm>
            <a:off x="9339263" y="-7938"/>
            <a:ext cx="2852737" cy="6865938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reeform 15"/>
          <p:cNvSpPr/>
          <p:nvPr/>
        </p:nvSpPr>
        <p:spPr>
          <a:xfrm>
            <a:off x="10904538" y="-7938"/>
            <a:ext cx="1287462" cy="6865938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reeform 16"/>
          <p:cNvSpPr/>
          <p:nvPr/>
        </p:nvSpPr>
        <p:spPr>
          <a:xfrm>
            <a:off x="10939463" y="-7938"/>
            <a:ext cx="1270000" cy="6865938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reeform 17"/>
          <p:cNvSpPr/>
          <p:nvPr/>
        </p:nvSpPr>
        <p:spPr>
          <a:xfrm>
            <a:off x="10371138" y="3589338"/>
            <a:ext cx="1820862" cy="3268662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reeform 18"/>
          <p:cNvSpPr/>
          <p:nvPr/>
        </p:nvSpPr>
        <p:spPr>
          <a:xfrm>
            <a:off x="-7938" y="4013200"/>
            <a:ext cx="457201" cy="2852738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2153" y="2160983"/>
            <a:ext cx="382921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43205" y="2160983"/>
            <a:ext cx="38307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C3641-1372-46CA-A958-96E5CC22C1B0}" type="datetimeFigureOut">
              <a:rPr lang="en-US"/>
              <a:pPr>
                <a:defRPr/>
              </a:pPr>
              <a:t>3/24/2014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2D401-AE7E-40D8-A6DF-2FD45A805E6C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6"/>
          <p:cNvCxnSpPr/>
          <p:nvPr/>
        </p:nvCxnSpPr>
        <p:spPr>
          <a:xfrm flipV="1">
            <a:off x="7424738" y="3681413"/>
            <a:ext cx="4764087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"/>
          <p:cNvCxnSpPr/>
          <p:nvPr/>
        </p:nvCxnSpPr>
        <p:spPr>
          <a:xfrm>
            <a:off x="9371013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reeform 7"/>
          <p:cNvSpPr/>
          <p:nvPr/>
        </p:nvSpPr>
        <p:spPr>
          <a:xfrm>
            <a:off x="9186863" y="-7938"/>
            <a:ext cx="3005137" cy="6865938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9601200" y="-7938"/>
            <a:ext cx="2590800" cy="6865938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8932863" y="3048000"/>
            <a:ext cx="325913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9339263" y="-7938"/>
            <a:ext cx="2852737" cy="6865938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>
          <a:xfrm>
            <a:off x="10904538" y="-7938"/>
            <a:ext cx="1287462" cy="6865938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12"/>
          <p:cNvSpPr/>
          <p:nvPr/>
        </p:nvSpPr>
        <p:spPr>
          <a:xfrm>
            <a:off x="10939463" y="-7938"/>
            <a:ext cx="1270000" cy="6865938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Freeform 13"/>
          <p:cNvSpPr/>
          <p:nvPr/>
        </p:nvSpPr>
        <p:spPr>
          <a:xfrm>
            <a:off x="10371138" y="3589338"/>
            <a:ext cx="1820862" cy="3268662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Freeform 14"/>
          <p:cNvSpPr/>
          <p:nvPr/>
        </p:nvSpPr>
        <p:spPr>
          <a:xfrm>
            <a:off x="-7938" y="4013200"/>
            <a:ext cx="457201" cy="2852738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25191-1D45-4946-83BB-78D74BDEFA4E}" type="datetimeFigureOut">
              <a:rPr lang="en-US"/>
              <a:pPr>
                <a:defRPr/>
              </a:pPr>
              <a:t>3/24/2014</a:t>
            </a:fld>
            <a:endParaRPr lang="en-US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3DED5-AD29-4204-9A4E-E4B3C7B7155F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4"/>
          <p:cNvCxnSpPr/>
          <p:nvPr/>
        </p:nvCxnSpPr>
        <p:spPr>
          <a:xfrm flipV="1">
            <a:off x="7424738" y="3681413"/>
            <a:ext cx="4764087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5"/>
          <p:cNvCxnSpPr/>
          <p:nvPr/>
        </p:nvCxnSpPr>
        <p:spPr>
          <a:xfrm>
            <a:off x="9371013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Freeform 7"/>
          <p:cNvSpPr/>
          <p:nvPr/>
        </p:nvSpPr>
        <p:spPr>
          <a:xfrm>
            <a:off x="9186863" y="-7938"/>
            <a:ext cx="3005137" cy="6865938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8"/>
          <p:cNvSpPr/>
          <p:nvPr/>
        </p:nvSpPr>
        <p:spPr>
          <a:xfrm>
            <a:off x="9601200" y="-7938"/>
            <a:ext cx="2590800" cy="6865938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9"/>
          <p:cNvSpPr/>
          <p:nvPr/>
        </p:nvSpPr>
        <p:spPr>
          <a:xfrm>
            <a:off x="8932863" y="3048000"/>
            <a:ext cx="325913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10"/>
          <p:cNvSpPr/>
          <p:nvPr/>
        </p:nvSpPr>
        <p:spPr>
          <a:xfrm>
            <a:off x="9339263" y="-7938"/>
            <a:ext cx="2852737" cy="6865938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>
          <a:xfrm>
            <a:off x="10904538" y="-7938"/>
            <a:ext cx="1287462" cy="6865938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12"/>
          <p:cNvSpPr/>
          <p:nvPr/>
        </p:nvSpPr>
        <p:spPr>
          <a:xfrm>
            <a:off x="10939463" y="-7938"/>
            <a:ext cx="1270000" cy="6865938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Freeform 13"/>
          <p:cNvSpPr/>
          <p:nvPr/>
        </p:nvSpPr>
        <p:spPr>
          <a:xfrm>
            <a:off x="10371138" y="3589338"/>
            <a:ext cx="1820862" cy="3268662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reeform 15"/>
          <p:cNvSpPr/>
          <p:nvPr/>
        </p:nvSpPr>
        <p:spPr>
          <a:xfrm>
            <a:off x="-7938" y="4013200"/>
            <a:ext cx="457201" cy="2852738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1C1AC-C878-4AA4-98B4-9D67F03BF190}" type="datetimeFigureOut">
              <a:rPr lang="en-US"/>
              <a:pPr>
                <a:defRPr/>
              </a:pPr>
              <a:t>3/24/2014</a:t>
            </a:fld>
            <a:endParaRPr lang="en-US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6D6F2-9D59-42F2-8A7F-3C45DFF314B5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7"/>
          <p:cNvCxnSpPr/>
          <p:nvPr/>
        </p:nvCxnSpPr>
        <p:spPr>
          <a:xfrm flipV="1">
            <a:off x="7424738" y="3681413"/>
            <a:ext cx="4764087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8"/>
          <p:cNvCxnSpPr/>
          <p:nvPr/>
        </p:nvCxnSpPr>
        <p:spPr>
          <a:xfrm>
            <a:off x="9371013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reeform 9"/>
          <p:cNvSpPr/>
          <p:nvPr/>
        </p:nvSpPr>
        <p:spPr>
          <a:xfrm>
            <a:off x="9186863" y="-7938"/>
            <a:ext cx="3005137" cy="6865938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9601200" y="-7938"/>
            <a:ext cx="2590800" cy="6865938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>
          <a:xfrm>
            <a:off x="8932863" y="3048000"/>
            <a:ext cx="325913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12"/>
          <p:cNvSpPr/>
          <p:nvPr/>
        </p:nvSpPr>
        <p:spPr>
          <a:xfrm>
            <a:off x="9339263" y="-7938"/>
            <a:ext cx="2852737" cy="6865938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reeform 13"/>
          <p:cNvSpPr/>
          <p:nvPr/>
        </p:nvSpPr>
        <p:spPr>
          <a:xfrm>
            <a:off x="10904538" y="-7938"/>
            <a:ext cx="1287462" cy="6865938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Freeform 14"/>
          <p:cNvSpPr/>
          <p:nvPr/>
        </p:nvSpPr>
        <p:spPr>
          <a:xfrm>
            <a:off x="10939463" y="-7938"/>
            <a:ext cx="1270000" cy="6865938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Freeform 15"/>
          <p:cNvSpPr/>
          <p:nvPr/>
        </p:nvSpPr>
        <p:spPr>
          <a:xfrm>
            <a:off x="10371138" y="3589338"/>
            <a:ext cx="1820862" cy="3268662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reeform 16"/>
          <p:cNvSpPr/>
          <p:nvPr/>
        </p:nvSpPr>
        <p:spPr>
          <a:xfrm>
            <a:off x="-7938" y="4013200"/>
            <a:ext cx="457201" cy="2852738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2" y="514924"/>
            <a:ext cx="4513540" cy="5526437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70"/>
            <a:ext cx="3854528" cy="25844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A5B2C-E843-48CD-A1D6-15650971A3EF}" type="datetimeFigureOut">
              <a:rPr lang="en-US"/>
              <a:pPr>
                <a:defRPr/>
              </a:pPr>
              <a:t>3/24/2014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DCBE9-1669-41E4-9E70-21E11B853E5E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8"/>
          <p:cNvCxnSpPr/>
          <p:nvPr/>
        </p:nvCxnSpPr>
        <p:spPr>
          <a:xfrm flipV="1">
            <a:off x="7424738" y="3681413"/>
            <a:ext cx="4764087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8"/>
          <p:cNvCxnSpPr/>
          <p:nvPr/>
        </p:nvCxnSpPr>
        <p:spPr>
          <a:xfrm>
            <a:off x="9371013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reeform 9"/>
          <p:cNvSpPr/>
          <p:nvPr/>
        </p:nvSpPr>
        <p:spPr>
          <a:xfrm>
            <a:off x="9186863" y="-7938"/>
            <a:ext cx="3005137" cy="6865938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9601200" y="-7938"/>
            <a:ext cx="2590800" cy="6865938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>
          <a:xfrm>
            <a:off x="8932863" y="3048000"/>
            <a:ext cx="325913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12"/>
          <p:cNvSpPr/>
          <p:nvPr/>
        </p:nvSpPr>
        <p:spPr>
          <a:xfrm>
            <a:off x="9339263" y="-7938"/>
            <a:ext cx="2852737" cy="6865938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reeform 13"/>
          <p:cNvSpPr/>
          <p:nvPr/>
        </p:nvSpPr>
        <p:spPr>
          <a:xfrm>
            <a:off x="10904538" y="-7938"/>
            <a:ext cx="1287462" cy="6865938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Freeform 14"/>
          <p:cNvSpPr/>
          <p:nvPr/>
        </p:nvSpPr>
        <p:spPr>
          <a:xfrm>
            <a:off x="10939463" y="-7938"/>
            <a:ext cx="1270000" cy="6865938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Freeform 15"/>
          <p:cNvSpPr/>
          <p:nvPr/>
        </p:nvSpPr>
        <p:spPr>
          <a:xfrm>
            <a:off x="10371138" y="3589338"/>
            <a:ext cx="1820862" cy="3268662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reeform 16"/>
          <p:cNvSpPr/>
          <p:nvPr/>
        </p:nvSpPr>
        <p:spPr>
          <a:xfrm>
            <a:off x="-7938" y="4013200"/>
            <a:ext cx="457201" cy="2852738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EFBBB-B6C5-4027-AA10-426F89048B6A}" type="datetimeFigureOut">
              <a:rPr lang="en-US"/>
              <a:pPr>
                <a:defRPr/>
              </a:pPr>
              <a:t>3/24/2014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981B1-9940-46E5-82BE-CF8EF2C95A21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34F78C5-5B85-4FC8-BD40-02D4981D889D}" type="datetimeFigureOut">
              <a:rPr lang="en-US"/>
              <a:pPr>
                <a:defRPr/>
              </a:pPr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62EC61F-5678-41C8-A089-4A1CDD571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Trebuchet M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69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35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696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32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4732065-2D9F-40AE-8843-6AAFF0D58E1E}" type="datetimeFigureOut">
              <a:rPr lang="zh-CN" altLang="en-US"/>
              <a:pPr/>
              <a:t>2014/3/24 Monday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4013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32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94B930D-5E87-4E18-A247-9BAE504734D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yefulpresentations.co.uk/" TargetMode="External"/><Relationship Id="rId2" Type="http://schemas.openxmlformats.org/officeDocument/2006/relationships/hyperlink" Target="mailto:info@eyefulpresentations.co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yefulpresentations.co.uk/" TargetMode="External"/><Relationship Id="rId2" Type="http://schemas.openxmlformats.org/officeDocument/2006/relationships/hyperlink" Target="mailto:info@eyefulpresentations.co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yefulpresentations.co.uk/" TargetMode="External"/><Relationship Id="rId2" Type="http://schemas.openxmlformats.org/officeDocument/2006/relationships/hyperlink" Target="mailto:info@eyefulpresentations.co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yefulpresentations.co.uk/" TargetMode="External"/><Relationship Id="rId2" Type="http://schemas.openxmlformats.org/officeDocument/2006/relationships/hyperlink" Target="mailto:info@eyefulpresentations.co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yefulpresentations.co.uk/" TargetMode="External"/><Relationship Id="rId2" Type="http://schemas.openxmlformats.org/officeDocument/2006/relationships/hyperlink" Target="mailto:info@eyefulpresentations.co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矩形 4"/>
          <p:cNvSpPr>
            <a:spLocks noChangeArrowheads="1"/>
          </p:cNvSpPr>
          <p:nvPr/>
        </p:nvSpPr>
        <p:spPr bwMode="auto">
          <a:xfrm>
            <a:off x="0" y="-7938"/>
            <a:ext cx="73183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zh-CN" sz="100">
                <a:solidFill>
                  <a:srgbClr val="92D050"/>
                </a:solidFill>
                <a:latin typeface="Calibri" pitchFamily="34" charset="0"/>
              </a:rPr>
              <a:t>PPT</a:t>
            </a:r>
            <a:r>
              <a:rPr lang="zh-CN" altLang="en-US" sz="100">
                <a:solidFill>
                  <a:srgbClr val="92D050"/>
                </a:solidFill>
                <a:latin typeface="Calibri" pitchFamily="34" charset="0"/>
              </a:rPr>
              <a:t>模板下载：</a:t>
            </a:r>
            <a:r>
              <a:rPr lang="en-US" altLang="zh-CN" sz="100">
                <a:solidFill>
                  <a:srgbClr val="92D050"/>
                </a:solidFill>
                <a:latin typeface="Calibri" pitchFamily="34" charset="0"/>
              </a:rPr>
              <a:t>www.1ppt.com/moban/     </a:t>
            </a:r>
            <a:r>
              <a:rPr lang="zh-CN" altLang="en-US" sz="100">
                <a:solidFill>
                  <a:srgbClr val="92D050"/>
                </a:solidFill>
                <a:latin typeface="Calibri" pitchFamily="34" charset="0"/>
              </a:rPr>
              <a:t>行业</a:t>
            </a:r>
            <a:r>
              <a:rPr lang="en-US" altLang="zh-CN" sz="100">
                <a:solidFill>
                  <a:srgbClr val="92D050"/>
                </a:solidFill>
                <a:latin typeface="Calibri" pitchFamily="34" charset="0"/>
              </a:rPr>
              <a:t>PPT</a:t>
            </a:r>
            <a:r>
              <a:rPr lang="zh-CN" altLang="en-US" sz="100">
                <a:solidFill>
                  <a:srgbClr val="92D050"/>
                </a:solidFill>
                <a:latin typeface="Calibri" pitchFamily="34" charset="0"/>
              </a:rPr>
              <a:t>模板：</a:t>
            </a:r>
            <a:r>
              <a:rPr lang="en-US" altLang="zh-CN" sz="100">
                <a:solidFill>
                  <a:srgbClr val="92D050"/>
                </a:solidFill>
                <a:latin typeface="Calibri" pitchFamily="34" charset="0"/>
              </a:rPr>
              <a:t>www.1ppt.com/hangye/ </a:t>
            </a:r>
          </a:p>
          <a:p>
            <a:pPr defTabSz="914400"/>
            <a:r>
              <a:rPr lang="zh-CN" altLang="en-US" sz="100">
                <a:solidFill>
                  <a:srgbClr val="92D050"/>
                </a:solidFill>
                <a:latin typeface="Calibri" pitchFamily="34" charset="0"/>
              </a:rPr>
              <a:t>节日</a:t>
            </a:r>
            <a:r>
              <a:rPr lang="en-US" altLang="zh-CN" sz="100">
                <a:solidFill>
                  <a:srgbClr val="92D050"/>
                </a:solidFill>
                <a:latin typeface="Calibri" pitchFamily="34" charset="0"/>
              </a:rPr>
              <a:t>PPT</a:t>
            </a:r>
            <a:r>
              <a:rPr lang="zh-CN" altLang="en-US" sz="100">
                <a:solidFill>
                  <a:srgbClr val="92D050"/>
                </a:solidFill>
                <a:latin typeface="Calibri" pitchFamily="34" charset="0"/>
              </a:rPr>
              <a:t>模板：</a:t>
            </a:r>
            <a:r>
              <a:rPr lang="en-US" altLang="zh-CN" sz="100">
                <a:solidFill>
                  <a:srgbClr val="92D050"/>
                </a:solidFill>
                <a:latin typeface="Calibri" pitchFamily="34" charset="0"/>
              </a:rPr>
              <a:t>www.1ppt.com/jieri/           PPT</a:t>
            </a:r>
            <a:r>
              <a:rPr lang="zh-CN" altLang="en-US" sz="100">
                <a:solidFill>
                  <a:srgbClr val="92D050"/>
                </a:solidFill>
                <a:latin typeface="Calibri" pitchFamily="34" charset="0"/>
              </a:rPr>
              <a:t>素材下载：</a:t>
            </a:r>
            <a:r>
              <a:rPr lang="en-US" altLang="zh-CN" sz="100">
                <a:solidFill>
                  <a:srgbClr val="92D050"/>
                </a:solidFill>
                <a:latin typeface="Calibri" pitchFamily="34" charset="0"/>
              </a:rPr>
              <a:t>www.1ppt.com/sucai/</a:t>
            </a:r>
          </a:p>
          <a:p>
            <a:pPr defTabSz="914400"/>
            <a:r>
              <a:rPr lang="en-US" altLang="zh-CN" sz="100">
                <a:solidFill>
                  <a:srgbClr val="92D050"/>
                </a:solidFill>
                <a:latin typeface="Calibri" pitchFamily="34" charset="0"/>
              </a:rPr>
              <a:t>PPT</a:t>
            </a:r>
            <a:r>
              <a:rPr lang="zh-CN" altLang="en-US" sz="100">
                <a:solidFill>
                  <a:srgbClr val="92D050"/>
                </a:solidFill>
                <a:latin typeface="Calibri" pitchFamily="34" charset="0"/>
              </a:rPr>
              <a:t>背景图片：</a:t>
            </a:r>
            <a:r>
              <a:rPr lang="en-US" altLang="zh-CN" sz="100">
                <a:solidFill>
                  <a:srgbClr val="92D050"/>
                </a:solidFill>
                <a:latin typeface="Calibri" pitchFamily="34" charset="0"/>
              </a:rPr>
              <a:t>www.1ppt.com/beijing/      PPT</a:t>
            </a:r>
            <a:r>
              <a:rPr lang="zh-CN" altLang="en-US" sz="100">
                <a:solidFill>
                  <a:srgbClr val="92D050"/>
                </a:solidFill>
                <a:latin typeface="Calibri" pitchFamily="34" charset="0"/>
              </a:rPr>
              <a:t>图表下载：</a:t>
            </a:r>
            <a:r>
              <a:rPr lang="en-US" altLang="zh-CN" sz="100">
                <a:solidFill>
                  <a:srgbClr val="92D050"/>
                </a:solidFill>
                <a:latin typeface="Calibri" pitchFamily="34" charset="0"/>
              </a:rPr>
              <a:t>www.1ppt.com/tubiao/      </a:t>
            </a:r>
          </a:p>
          <a:p>
            <a:pPr defTabSz="914400"/>
            <a:r>
              <a:rPr lang="zh-CN" altLang="en-US" sz="100">
                <a:solidFill>
                  <a:srgbClr val="92D050"/>
                </a:solidFill>
                <a:latin typeface="Calibri" pitchFamily="34" charset="0"/>
              </a:rPr>
              <a:t>优秀</a:t>
            </a:r>
            <a:r>
              <a:rPr lang="en-US" altLang="zh-CN" sz="100">
                <a:solidFill>
                  <a:srgbClr val="92D050"/>
                </a:solidFill>
                <a:latin typeface="Calibri" pitchFamily="34" charset="0"/>
              </a:rPr>
              <a:t>PPT</a:t>
            </a:r>
            <a:r>
              <a:rPr lang="zh-CN" altLang="en-US" sz="100">
                <a:solidFill>
                  <a:srgbClr val="92D050"/>
                </a:solidFill>
                <a:latin typeface="Calibri" pitchFamily="34" charset="0"/>
              </a:rPr>
              <a:t>下载：</a:t>
            </a:r>
            <a:r>
              <a:rPr lang="en-US" altLang="zh-CN" sz="100">
                <a:solidFill>
                  <a:srgbClr val="92D050"/>
                </a:solidFill>
                <a:latin typeface="Calibri" pitchFamily="34" charset="0"/>
              </a:rPr>
              <a:t>www.1ppt.com/xiazai/        PPT</a:t>
            </a:r>
            <a:r>
              <a:rPr lang="zh-CN" altLang="en-US" sz="100">
                <a:solidFill>
                  <a:srgbClr val="92D050"/>
                </a:solidFill>
                <a:latin typeface="Calibri" pitchFamily="34" charset="0"/>
              </a:rPr>
              <a:t>教程： </a:t>
            </a:r>
            <a:r>
              <a:rPr lang="en-US" altLang="zh-CN" sz="100">
                <a:solidFill>
                  <a:srgbClr val="92D050"/>
                </a:solidFill>
                <a:latin typeface="Calibri" pitchFamily="34" charset="0"/>
              </a:rPr>
              <a:t>www.1ppt.com/powerpoint/      </a:t>
            </a:r>
          </a:p>
          <a:p>
            <a:pPr defTabSz="914400"/>
            <a:r>
              <a:rPr lang="en-US" altLang="zh-CN" sz="100">
                <a:solidFill>
                  <a:srgbClr val="92D050"/>
                </a:solidFill>
                <a:latin typeface="Calibri" pitchFamily="34" charset="0"/>
              </a:rPr>
              <a:t>Word</a:t>
            </a:r>
            <a:r>
              <a:rPr lang="zh-CN" altLang="en-US" sz="100">
                <a:solidFill>
                  <a:srgbClr val="92D050"/>
                </a:solidFill>
                <a:latin typeface="Calibri" pitchFamily="34" charset="0"/>
              </a:rPr>
              <a:t>教程： </a:t>
            </a:r>
            <a:r>
              <a:rPr lang="en-US" altLang="zh-CN" sz="100">
                <a:solidFill>
                  <a:srgbClr val="92D050"/>
                </a:solidFill>
                <a:latin typeface="Calibri" pitchFamily="34" charset="0"/>
              </a:rPr>
              <a:t>www.1ppt.com/word/              Excel</a:t>
            </a:r>
            <a:r>
              <a:rPr lang="zh-CN" altLang="en-US" sz="100">
                <a:solidFill>
                  <a:srgbClr val="92D050"/>
                </a:solidFill>
                <a:latin typeface="Calibri" pitchFamily="34" charset="0"/>
              </a:rPr>
              <a:t>教程：</a:t>
            </a:r>
            <a:r>
              <a:rPr lang="en-US" altLang="zh-CN" sz="100">
                <a:solidFill>
                  <a:srgbClr val="92D050"/>
                </a:solidFill>
                <a:latin typeface="Calibri" pitchFamily="34" charset="0"/>
              </a:rPr>
              <a:t>www.1ppt.com/excel/  </a:t>
            </a:r>
          </a:p>
          <a:p>
            <a:pPr defTabSz="914400"/>
            <a:r>
              <a:rPr lang="zh-CN" altLang="en-US" sz="100">
                <a:solidFill>
                  <a:srgbClr val="92D050"/>
                </a:solidFill>
                <a:latin typeface="Calibri" pitchFamily="34" charset="0"/>
              </a:rPr>
              <a:t>资料下载：</a:t>
            </a:r>
            <a:r>
              <a:rPr lang="en-US" altLang="zh-CN" sz="100">
                <a:solidFill>
                  <a:srgbClr val="92D050"/>
                </a:solidFill>
                <a:latin typeface="Calibri" pitchFamily="34" charset="0"/>
              </a:rPr>
              <a:t>www.1ppt.com/ziliao/                PPT</a:t>
            </a:r>
            <a:r>
              <a:rPr lang="zh-CN" altLang="en-US" sz="100">
                <a:solidFill>
                  <a:srgbClr val="92D050"/>
                </a:solidFill>
                <a:latin typeface="Calibri" pitchFamily="34" charset="0"/>
              </a:rPr>
              <a:t>课件下载：</a:t>
            </a:r>
            <a:r>
              <a:rPr lang="en-US" altLang="zh-CN" sz="100">
                <a:solidFill>
                  <a:srgbClr val="92D050"/>
                </a:solidFill>
                <a:latin typeface="Calibri" pitchFamily="34" charset="0"/>
              </a:rPr>
              <a:t>www.1ppt.com/kejian/ </a:t>
            </a:r>
          </a:p>
          <a:p>
            <a:pPr defTabSz="914400"/>
            <a:r>
              <a:rPr lang="zh-CN" altLang="en-US" sz="100">
                <a:solidFill>
                  <a:srgbClr val="92D050"/>
                </a:solidFill>
                <a:latin typeface="Calibri" pitchFamily="34" charset="0"/>
              </a:rPr>
              <a:t>范文下载：</a:t>
            </a:r>
            <a:r>
              <a:rPr lang="en-US" altLang="zh-CN" sz="100">
                <a:solidFill>
                  <a:srgbClr val="92D050"/>
                </a:solidFill>
                <a:latin typeface="Calibri" pitchFamily="34" charset="0"/>
              </a:rPr>
              <a:t>www.1ppt.com/fanwen/             </a:t>
            </a:r>
            <a:r>
              <a:rPr lang="zh-CN" altLang="en-US" sz="100">
                <a:solidFill>
                  <a:srgbClr val="92D050"/>
                </a:solidFill>
                <a:latin typeface="Calibri" pitchFamily="34" charset="0"/>
              </a:rPr>
              <a:t>试卷下载：</a:t>
            </a:r>
            <a:r>
              <a:rPr lang="en-US" altLang="zh-CN" sz="100">
                <a:solidFill>
                  <a:srgbClr val="92D050"/>
                </a:solidFill>
                <a:latin typeface="Calibri" pitchFamily="34" charset="0"/>
              </a:rPr>
              <a:t>www.1ppt.com/shiti/  </a:t>
            </a:r>
          </a:p>
          <a:p>
            <a:pPr defTabSz="914400"/>
            <a:r>
              <a:rPr lang="zh-CN" altLang="en-US" sz="100">
                <a:solidFill>
                  <a:srgbClr val="92D050"/>
                </a:solidFill>
                <a:latin typeface="Calibri" pitchFamily="34" charset="0"/>
              </a:rPr>
              <a:t>教案下载：</a:t>
            </a:r>
            <a:r>
              <a:rPr lang="en-US" altLang="zh-CN" sz="100">
                <a:solidFill>
                  <a:srgbClr val="92D050"/>
                </a:solidFill>
                <a:latin typeface="Calibri" pitchFamily="34" charset="0"/>
              </a:rPr>
              <a:t>www.1ppt.com/jiaoan/  </a:t>
            </a:r>
          </a:p>
          <a:p>
            <a:pPr defTabSz="914400"/>
            <a:r>
              <a:rPr lang="en-US" altLang="zh-CN" sz="100">
                <a:solidFill>
                  <a:srgbClr val="92D050"/>
                </a:solidFill>
                <a:latin typeface="Calibri" pitchFamily="34" charset="0"/>
              </a:rPr>
              <a:t> </a:t>
            </a:r>
            <a:endParaRPr lang="zh-CN" altLang="en-US" sz="1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0726" name="Text Box 9"/>
          <p:cNvSpPr txBox="1">
            <a:spLocks noChangeArrowheads="1"/>
          </p:cNvSpPr>
          <p:nvPr/>
        </p:nvSpPr>
        <p:spPr bwMode="auto">
          <a:xfrm>
            <a:off x="1640625" y="1201002"/>
            <a:ext cx="945500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zh-CN" altLang="en-US" sz="3600" b="1" dirty="0">
                <a:solidFill>
                  <a:srgbClr val="C00000"/>
                </a:solidFill>
                <a:ea typeface="Adobe 黑体 Std R" pitchFamily="34" charset="-122"/>
              </a:rPr>
              <a:t>中国人民大学第三届职业生</a:t>
            </a:r>
            <a:r>
              <a:rPr lang="zh-CN" altLang="en-US" sz="3600" b="1" dirty="0" smtClean="0">
                <a:solidFill>
                  <a:srgbClr val="C00000"/>
                </a:solidFill>
                <a:ea typeface="Adobe 黑体 Std R" pitchFamily="34" charset="-122"/>
              </a:rPr>
              <a:t>涯人物访</a:t>
            </a:r>
            <a:r>
              <a:rPr lang="zh-CN" altLang="en-US" sz="3600" b="1" dirty="0">
                <a:solidFill>
                  <a:srgbClr val="C00000"/>
                </a:solidFill>
                <a:ea typeface="Adobe 黑体 Std R" pitchFamily="34" charset="-122"/>
              </a:rPr>
              <a:t>谈大</a:t>
            </a:r>
            <a:r>
              <a:rPr lang="zh-CN" altLang="en-US" sz="3600" b="1" dirty="0" smtClean="0">
                <a:solidFill>
                  <a:srgbClr val="C00000"/>
                </a:solidFill>
                <a:ea typeface="Adobe 黑体 Std R" pitchFamily="34" charset="-122"/>
              </a:rPr>
              <a:t>赛</a:t>
            </a:r>
            <a:endParaRPr lang="en-US" altLang="zh-CN" sz="3600" b="1" dirty="0" smtClean="0">
              <a:solidFill>
                <a:srgbClr val="C00000"/>
              </a:solidFill>
              <a:ea typeface="Adobe 黑体 Std R" pitchFamily="34" charset="-122"/>
            </a:endParaRPr>
          </a:p>
          <a:p>
            <a:pPr defTabSz="914400">
              <a:spcBef>
                <a:spcPct val="50000"/>
              </a:spcBef>
            </a:pPr>
            <a:endParaRPr lang="zh-CN" altLang="en-US" sz="3600" b="1" dirty="0">
              <a:ea typeface="Adobe 黑体 Std R" pitchFamily="34" charset="-122"/>
            </a:endParaRPr>
          </a:p>
          <a:p>
            <a:pPr algn="ctr" defTabSz="914400">
              <a:spcBef>
                <a:spcPct val="50000"/>
              </a:spcBef>
            </a:pPr>
            <a:r>
              <a:rPr lang="zh-CN" altLang="en-US" sz="3600" b="1" dirty="0" smtClean="0">
                <a:ea typeface="Adobe 黑体 Std R" pitchFamily="34" charset="-122"/>
              </a:rPr>
              <a:t>职</a:t>
            </a:r>
            <a:r>
              <a:rPr lang="zh-CN" altLang="en-US" sz="3600" b="1" dirty="0">
                <a:ea typeface="Adobe 黑体 Std R" pitchFamily="34" charset="-122"/>
              </a:rPr>
              <a:t>业生涯人物访谈要求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629252" y="4435522"/>
            <a:ext cx="9455008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学生就业指导中心</a:t>
            </a:r>
            <a:endParaRPr lang="en-US" altLang="zh-CN" sz="2400" b="1" dirty="0" smtClean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  <a:p>
            <a:pPr algn="ctr" defTabSz="914400">
              <a:spcBef>
                <a:spcPct val="50000"/>
              </a:spcBef>
            </a:pPr>
            <a:r>
              <a:rPr lang="en-US" altLang="zh-CN" sz="2400" b="1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2014</a:t>
            </a:r>
            <a:r>
              <a:rPr lang="zh-CN" altLang="en-US" sz="2400" b="1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年</a:t>
            </a:r>
            <a:r>
              <a:rPr lang="en-US" altLang="zh-CN" sz="2400" b="1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2400" b="1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月</a:t>
            </a:r>
            <a:r>
              <a:rPr lang="en-US" altLang="zh-CN" sz="2400" b="1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24</a:t>
            </a:r>
            <a:r>
              <a:rPr lang="zh-CN" altLang="en-US" sz="2400" b="1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日</a:t>
            </a:r>
            <a:endParaRPr lang="en-US" altLang="zh-CN" sz="2400" b="1" dirty="0" smtClean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  <a:p>
            <a:pPr defTabSz="914400">
              <a:spcBef>
                <a:spcPct val="50000"/>
              </a:spcBef>
            </a:pPr>
            <a:endParaRPr lang="zh-CN" altLang="en-US" sz="3600" b="1" dirty="0">
              <a:ea typeface="Adobe 黑体 Std R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Oval 60">
            <a:hlinkClick r:id="rId2"/>
          </p:cNvPr>
          <p:cNvSpPr>
            <a:spLocks noChangeArrowheads="1"/>
          </p:cNvSpPr>
          <p:nvPr/>
        </p:nvSpPr>
        <p:spPr bwMode="auto">
          <a:xfrm>
            <a:off x="5962650" y="2757488"/>
            <a:ext cx="444500" cy="523875"/>
          </a:xfrm>
          <a:prstGeom prst="ellipse">
            <a:avLst/>
          </a:prstGeom>
          <a:solidFill>
            <a:srgbClr val="0079C5">
              <a:alpha val="0"/>
            </a:srgbClr>
          </a:solidFill>
          <a:ln w="33338">
            <a:noFill/>
            <a:miter lim="800000"/>
            <a:headEnd/>
            <a:tailEnd/>
          </a:ln>
        </p:spPr>
        <p:txBody>
          <a:bodyPr lIns="91417" tIns="45708" rIns="91417" bIns="45708"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0419" name="Oval 61">
            <a:hlinkClick r:id="rId3"/>
          </p:cNvPr>
          <p:cNvSpPr>
            <a:spLocks noChangeArrowheads="1"/>
          </p:cNvSpPr>
          <p:nvPr/>
        </p:nvSpPr>
        <p:spPr bwMode="auto">
          <a:xfrm>
            <a:off x="5975350" y="3567113"/>
            <a:ext cx="419100" cy="520700"/>
          </a:xfrm>
          <a:prstGeom prst="ellipse">
            <a:avLst/>
          </a:prstGeom>
          <a:solidFill>
            <a:srgbClr val="0079C5">
              <a:alpha val="0"/>
            </a:srgbClr>
          </a:solidFill>
          <a:ln w="33338">
            <a:noFill/>
            <a:miter lim="800000"/>
            <a:headEnd/>
            <a:tailEnd/>
          </a:ln>
        </p:spPr>
        <p:txBody>
          <a:bodyPr lIns="91417" tIns="45708" rIns="91417" bIns="45708"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0421" name="内容占位符 2"/>
          <p:cNvSpPr>
            <a:spLocks noChangeArrowheads="1"/>
          </p:cNvSpPr>
          <p:nvPr/>
        </p:nvSpPr>
        <p:spPr bwMode="auto">
          <a:xfrm>
            <a:off x="1876425" y="1557338"/>
            <a:ext cx="8537575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3200" dirty="0">
                <a:latin typeface="仿宋" pitchFamily="49" charset="-122"/>
                <a:ea typeface="仿宋" pitchFamily="49" charset="-122"/>
              </a:rPr>
              <a:t>找一位处在你感兴趣职位上的人物进行面对面或者电话访谈。它是获得具体职业信息详情最有效的方法之一。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3200" dirty="0">
                <a:latin typeface="仿宋" pitchFamily="49" charset="-122"/>
                <a:ea typeface="仿宋" pitchFamily="49" charset="-122"/>
              </a:rPr>
              <a:t>生涯人物访谈可以帮助你：</a:t>
            </a:r>
          </a:p>
          <a:p>
            <a:pPr marL="742950" lvl="1" indent="-285750" defTabSz="914400">
              <a:spcBef>
                <a:spcPct val="20000"/>
              </a:spcBef>
              <a:buFont typeface="Arial" charset="0"/>
              <a:buChar char="–"/>
            </a:pPr>
            <a:r>
              <a:rPr lang="zh-CN" altLang="en-US" sz="2800" dirty="0">
                <a:latin typeface="仿宋" pitchFamily="49" charset="-122"/>
                <a:ea typeface="仿宋" pitchFamily="49" charset="-122"/>
              </a:rPr>
              <a:t>获取生动的、最新的职业信</a:t>
            </a:r>
            <a:r>
              <a:rPr lang="zh-CN" altLang="en-US" sz="2800" dirty="0" smtClean="0">
                <a:latin typeface="仿宋" pitchFamily="49" charset="-122"/>
                <a:ea typeface="仿宋" pitchFamily="49" charset="-122"/>
              </a:rPr>
              <a:t>息；</a:t>
            </a:r>
            <a:endParaRPr lang="zh-CN" altLang="en-US" sz="2800" dirty="0">
              <a:latin typeface="仿宋" pitchFamily="49" charset="-122"/>
              <a:ea typeface="仿宋" pitchFamily="49" charset="-122"/>
            </a:endParaRPr>
          </a:p>
          <a:p>
            <a:pPr marL="742950" lvl="1" indent="-285750" defTabSz="914400">
              <a:spcBef>
                <a:spcPct val="20000"/>
              </a:spcBef>
              <a:buFont typeface="Arial" charset="0"/>
              <a:buChar char="–"/>
            </a:pPr>
            <a:r>
              <a:rPr lang="zh-CN" altLang="en-US" sz="2800" dirty="0">
                <a:latin typeface="仿宋" pitchFamily="49" charset="-122"/>
                <a:ea typeface="仿宋" pitchFamily="49" charset="-122"/>
              </a:rPr>
              <a:t>扩大你的职业人际关系</a:t>
            </a:r>
            <a:r>
              <a:rPr lang="zh-CN" altLang="en-US" sz="2800" dirty="0" smtClean="0">
                <a:latin typeface="仿宋" pitchFamily="49" charset="-122"/>
                <a:ea typeface="仿宋" pitchFamily="49" charset="-122"/>
              </a:rPr>
              <a:t>网；</a:t>
            </a:r>
            <a:endParaRPr lang="zh-CN" altLang="en-US" sz="2800" dirty="0">
              <a:latin typeface="仿宋" pitchFamily="49" charset="-122"/>
              <a:ea typeface="仿宋" pitchFamily="49" charset="-122"/>
            </a:endParaRPr>
          </a:p>
          <a:p>
            <a:pPr marL="742950" lvl="1" indent="-285750" defTabSz="914400">
              <a:spcBef>
                <a:spcPct val="20000"/>
              </a:spcBef>
              <a:buFont typeface="Arial" charset="0"/>
              <a:buChar char="–"/>
            </a:pPr>
            <a:r>
              <a:rPr lang="zh-CN" altLang="en-US" sz="2800" dirty="0">
                <a:latin typeface="仿宋" pitchFamily="49" charset="-122"/>
                <a:ea typeface="仿宋" pitchFamily="49" charset="-122"/>
              </a:rPr>
              <a:t>帮助你了解你的专业实力和不</a:t>
            </a:r>
            <a:r>
              <a:rPr lang="zh-CN" altLang="en-US" sz="2800" dirty="0" smtClean="0">
                <a:latin typeface="仿宋" pitchFamily="49" charset="-122"/>
                <a:ea typeface="仿宋" pitchFamily="49" charset="-122"/>
              </a:rPr>
              <a:t>足。</a:t>
            </a:r>
            <a:endParaRPr lang="zh-CN" altLang="en-US" sz="2800" dirty="0">
              <a:latin typeface="仿宋" pitchFamily="49" charset="-122"/>
              <a:ea typeface="仿宋" pitchFamily="49" charset="-122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endParaRPr lang="zh-CN" altLang="zh-CN" sz="3200" dirty="0">
              <a:latin typeface="仿宋" pitchFamily="49" charset="-122"/>
              <a:ea typeface="仿宋" pitchFamily="49" charset="-122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endParaRPr lang="zh-CN" altLang="zh-CN" sz="3200" dirty="0"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60422" name="WordArt 11"/>
          <p:cNvSpPr>
            <a:spLocks noChangeArrowheads="1" noChangeShapeType="1" noTextEdit="1"/>
          </p:cNvSpPr>
          <p:nvPr/>
        </p:nvSpPr>
        <p:spPr bwMode="auto">
          <a:xfrm>
            <a:off x="336550" y="333375"/>
            <a:ext cx="7929563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chemeClr val="tx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中国人民大学第三届职业生</a:t>
            </a:r>
            <a:r>
              <a:rPr lang="zh-CN" altLang="en-US" sz="3600" kern="10" dirty="0" smtClean="0">
                <a:ln w="19050">
                  <a:solidFill>
                    <a:schemeClr val="tx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涯人物访</a:t>
            </a:r>
            <a:r>
              <a:rPr lang="zh-CN" altLang="en-US" sz="3600" kern="10" dirty="0">
                <a:ln w="19050">
                  <a:solidFill>
                    <a:schemeClr val="tx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谈大赛</a:t>
            </a:r>
          </a:p>
        </p:txBody>
      </p:sp>
      <p:pic>
        <p:nvPicPr>
          <p:cNvPr id="60423" name="Picture 8" descr="快快快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94875" y="5949950"/>
            <a:ext cx="19129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Oval 60">
            <a:hlinkClick r:id="rId2"/>
          </p:cNvPr>
          <p:cNvSpPr>
            <a:spLocks noChangeArrowheads="1"/>
          </p:cNvSpPr>
          <p:nvPr/>
        </p:nvSpPr>
        <p:spPr bwMode="auto">
          <a:xfrm>
            <a:off x="5962650" y="2757488"/>
            <a:ext cx="444500" cy="523875"/>
          </a:xfrm>
          <a:prstGeom prst="ellipse">
            <a:avLst/>
          </a:prstGeom>
          <a:solidFill>
            <a:srgbClr val="0079C5">
              <a:alpha val="0"/>
            </a:srgbClr>
          </a:solidFill>
          <a:ln w="33338">
            <a:noFill/>
            <a:miter lim="800000"/>
            <a:headEnd/>
            <a:tailEnd/>
          </a:ln>
        </p:spPr>
        <p:txBody>
          <a:bodyPr lIns="91417" tIns="45708" rIns="91417" bIns="45708"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443" name="Oval 61">
            <a:hlinkClick r:id="rId3"/>
          </p:cNvPr>
          <p:cNvSpPr>
            <a:spLocks noChangeArrowheads="1"/>
          </p:cNvSpPr>
          <p:nvPr/>
        </p:nvSpPr>
        <p:spPr bwMode="auto">
          <a:xfrm>
            <a:off x="5975350" y="3567113"/>
            <a:ext cx="419100" cy="520700"/>
          </a:xfrm>
          <a:prstGeom prst="ellipse">
            <a:avLst/>
          </a:prstGeom>
          <a:solidFill>
            <a:srgbClr val="0079C5">
              <a:alpha val="0"/>
            </a:srgbClr>
          </a:solidFill>
          <a:ln w="33338">
            <a:noFill/>
            <a:miter lim="800000"/>
            <a:headEnd/>
            <a:tailEnd/>
          </a:ln>
        </p:spPr>
        <p:txBody>
          <a:bodyPr lIns="91417" tIns="45708" rIns="91417" bIns="45708"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445" name="内容占位符 2"/>
          <p:cNvSpPr>
            <a:spLocks noChangeArrowheads="1"/>
          </p:cNvSpPr>
          <p:nvPr/>
        </p:nvSpPr>
        <p:spPr bwMode="auto">
          <a:xfrm>
            <a:off x="1898650" y="692150"/>
            <a:ext cx="8226425" cy="499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zh-CN" altLang="en-US" sz="2400" dirty="0">
              <a:latin typeface="仿宋" pitchFamily="49" charset="-122"/>
              <a:ea typeface="仿宋" pitchFamily="49" charset="-122"/>
            </a:endParaRP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被访谈的人物工作经验最好在</a:t>
            </a:r>
            <a:r>
              <a:rPr lang="en-US" altLang="zh-CN" sz="2400" dirty="0">
                <a:latin typeface="仿宋" pitchFamily="49" charset="-122"/>
                <a:ea typeface="仿宋" pitchFamily="49" charset="-122"/>
              </a:rPr>
              <a:t>3</a:t>
            </a: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年以</a:t>
            </a:r>
            <a:r>
              <a:rPr lang="zh-CN" altLang="en-US" sz="2400" dirty="0" smtClean="0">
                <a:latin typeface="仿宋" pitchFamily="49" charset="-122"/>
                <a:ea typeface="仿宋" pitchFamily="49" charset="-122"/>
              </a:rPr>
              <a:t>上；</a:t>
            </a:r>
            <a:endParaRPr lang="zh-CN" altLang="en-US" sz="2400" dirty="0">
              <a:latin typeface="仿宋" pitchFamily="49" charset="-122"/>
              <a:ea typeface="仿宋" pitchFamily="49" charset="-122"/>
            </a:endParaRP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访谈时间最短不能低于半小</a:t>
            </a:r>
            <a:r>
              <a:rPr lang="zh-CN" altLang="en-US" sz="2400" dirty="0" smtClean="0">
                <a:latin typeface="仿宋" pitchFamily="49" charset="-122"/>
                <a:ea typeface="仿宋" pitchFamily="49" charset="-122"/>
              </a:rPr>
              <a:t>时；</a:t>
            </a:r>
            <a:endParaRPr lang="zh-CN" altLang="en-US" sz="2400" dirty="0">
              <a:latin typeface="仿宋" pitchFamily="49" charset="-122"/>
              <a:ea typeface="仿宋" pitchFamily="49" charset="-122"/>
            </a:endParaRP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访谈中必须包括但不仅仅限于以下问题：</a:t>
            </a:r>
          </a:p>
          <a:p>
            <a:pPr marL="742950" lvl="1" indent="-28575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zh-CN" altLang="en-US" sz="2000" dirty="0">
                <a:latin typeface="仿宋" pitchFamily="49" charset="-122"/>
                <a:ea typeface="仿宋" pitchFamily="49" charset="-122"/>
              </a:rPr>
              <a:t>你是如何找到目前这份工作</a:t>
            </a:r>
            <a:r>
              <a:rPr lang="zh-CN" altLang="en-US" sz="2000" dirty="0" smtClean="0">
                <a:latin typeface="仿宋" pitchFamily="49" charset="-122"/>
                <a:ea typeface="仿宋" pitchFamily="49" charset="-122"/>
              </a:rPr>
              <a:t>的；</a:t>
            </a:r>
            <a:endParaRPr lang="zh-CN" altLang="en-US" sz="2000" dirty="0">
              <a:latin typeface="仿宋" pitchFamily="49" charset="-122"/>
              <a:ea typeface="仿宋" pitchFamily="49" charset="-122"/>
            </a:endParaRPr>
          </a:p>
          <a:p>
            <a:pPr marL="742950" lvl="1" indent="-28575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zh-CN" altLang="en-US" sz="2000" dirty="0">
                <a:latin typeface="仿宋" pitchFamily="49" charset="-122"/>
                <a:ea typeface="仿宋" pitchFamily="49" charset="-122"/>
              </a:rPr>
              <a:t>你目前的工作和你在学校所学专业是否对</a:t>
            </a:r>
            <a:r>
              <a:rPr lang="zh-CN" altLang="en-US" sz="2000" dirty="0" smtClean="0">
                <a:latin typeface="仿宋" pitchFamily="49" charset="-122"/>
                <a:ea typeface="仿宋" pitchFamily="49" charset="-122"/>
              </a:rPr>
              <a:t>口；</a:t>
            </a:r>
            <a:endParaRPr lang="zh-CN" altLang="en-US" sz="2000" dirty="0">
              <a:latin typeface="仿宋" pitchFamily="49" charset="-122"/>
              <a:ea typeface="仿宋" pitchFamily="49" charset="-122"/>
            </a:endParaRPr>
          </a:p>
          <a:p>
            <a:pPr marL="742950" lvl="1" indent="-28575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zh-CN" altLang="en-US" sz="2000" dirty="0">
                <a:latin typeface="仿宋" pitchFamily="49" charset="-122"/>
                <a:ea typeface="仿宋" pitchFamily="49" charset="-122"/>
              </a:rPr>
              <a:t>专业对口或不对口是否影响你的职业发展，为什</a:t>
            </a:r>
            <a:r>
              <a:rPr lang="zh-CN" altLang="en-US" sz="2000" dirty="0" smtClean="0">
                <a:latin typeface="仿宋" pitchFamily="49" charset="-122"/>
                <a:ea typeface="仿宋" pitchFamily="49" charset="-122"/>
              </a:rPr>
              <a:t>么；</a:t>
            </a:r>
            <a:endParaRPr lang="zh-CN" altLang="en-US" sz="2000" dirty="0">
              <a:latin typeface="仿宋" pitchFamily="49" charset="-122"/>
              <a:ea typeface="仿宋" pitchFamily="49" charset="-122"/>
            </a:endParaRPr>
          </a:p>
          <a:p>
            <a:pPr marL="742950" lvl="1" indent="-28575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zh-CN" altLang="en-US" sz="2000" dirty="0">
                <a:latin typeface="仿宋" pitchFamily="49" charset="-122"/>
                <a:ea typeface="仿宋" pitchFamily="49" charset="-122"/>
              </a:rPr>
              <a:t>大学学习期间的经历对你职业发展有何影响，如学习成绩、实习、社会活动、班干部、人际关系等，哪些内容对你职业发展影响更大，为什</a:t>
            </a:r>
            <a:r>
              <a:rPr lang="zh-CN" altLang="en-US" sz="2000" dirty="0" smtClean="0">
                <a:latin typeface="仿宋" pitchFamily="49" charset="-122"/>
                <a:ea typeface="仿宋" pitchFamily="49" charset="-122"/>
              </a:rPr>
              <a:t>么；</a:t>
            </a:r>
            <a:endParaRPr lang="zh-CN" altLang="en-US" sz="2000" dirty="0">
              <a:latin typeface="仿宋" pitchFamily="49" charset="-122"/>
              <a:ea typeface="仿宋" pitchFamily="49" charset="-122"/>
            </a:endParaRPr>
          </a:p>
          <a:p>
            <a:pPr marL="742950" lvl="1" indent="-28575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zh-CN" altLang="en-US" sz="2000" dirty="0">
                <a:latin typeface="仿宋" pitchFamily="49" charset="-122"/>
                <a:ea typeface="仿宋" pitchFamily="49" charset="-122"/>
              </a:rPr>
              <a:t>你认为为了今后的职业发展，在大学期间应该注重培养哪些方面的能力或素</a:t>
            </a:r>
            <a:r>
              <a:rPr lang="zh-CN" altLang="en-US" sz="2000" dirty="0" smtClean="0">
                <a:latin typeface="仿宋" pitchFamily="49" charset="-122"/>
                <a:ea typeface="仿宋" pitchFamily="49" charset="-122"/>
              </a:rPr>
              <a:t>质；</a:t>
            </a:r>
            <a:endParaRPr lang="zh-CN" altLang="en-US" sz="2000" dirty="0">
              <a:latin typeface="仿宋" pitchFamily="49" charset="-122"/>
              <a:ea typeface="仿宋" pitchFamily="49" charset="-122"/>
            </a:endParaRPr>
          </a:p>
          <a:p>
            <a:pPr marL="742950" lvl="1" indent="-28575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zh-CN" altLang="en-US" sz="2000" dirty="0">
                <a:latin typeface="仿宋" pitchFamily="49" charset="-122"/>
                <a:ea typeface="仿宋" pitchFamily="49" charset="-122"/>
              </a:rPr>
              <a:t>通识知识和专业知识哪一种对你的职业发展帮助更大，为什</a:t>
            </a:r>
            <a:r>
              <a:rPr lang="zh-CN" altLang="en-US" sz="2000" dirty="0" smtClean="0">
                <a:latin typeface="仿宋" pitchFamily="49" charset="-122"/>
                <a:ea typeface="仿宋" pitchFamily="49" charset="-122"/>
              </a:rPr>
              <a:t>么；</a:t>
            </a:r>
            <a:endParaRPr lang="zh-CN" altLang="en-US" sz="2000" dirty="0">
              <a:latin typeface="仿宋" pitchFamily="49" charset="-122"/>
              <a:ea typeface="仿宋" pitchFamily="49" charset="-122"/>
            </a:endParaRPr>
          </a:p>
          <a:p>
            <a:pPr marL="742950" lvl="1" indent="-28575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zh-CN" altLang="en-US" sz="2000" dirty="0">
                <a:latin typeface="仿宋" pitchFamily="49" charset="-122"/>
                <a:ea typeface="仿宋" pitchFamily="49" charset="-122"/>
              </a:rPr>
              <a:t>你有自己的职业发展目标吗，如何形成的，有目标和没有目标在职业发展中差异大吗，为什</a:t>
            </a:r>
            <a:r>
              <a:rPr lang="zh-CN" altLang="en-US" sz="2000" dirty="0" smtClean="0">
                <a:latin typeface="仿宋" pitchFamily="49" charset="-122"/>
                <a:ea typeface="仿宋" pitchFamily="49" charset="-122"/>
              </a:rPr>
              <a:t>么；</a:t>
            </a:r>
            <a:endParaRPr lang="en-US" altLang="zh-CN" sz="2000" dirty="0" smtClean="0">
              <a:latin typeface="仿宋" pitchFamily="49" charset="-122"/>
              <a:ea typeface="仿宋" pitchFamily="49" charset="-122"/>
            </a:endParaRPr>
          </a:p>
          <a:p>
            <a:pPr marL="742950" lvl="1" indent="-28575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endParaRPr lang="zh-CN" altLang="en-US" sz="2000" dirty="0">
              <a:latin typeface="仿宋" pitchFamily="49" charset="-122"/>
              <a:ea typeface="仿宋" pitchFamily="49" charset="-122"/>
            </a:endParaRPr>
          </a:p>
          <a:p>
            <a:pPr marL="742950" lvl="1" indent="-28575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endParaRPr lang="en-US" altLang="zh-CN" sz="2000" dirty="0">
              <a:latin typeface="仿宋" pitchFamily="49" charset="-122"/>
              <a:ea typeface="仿宋" pitchFamily="49" charset="-122"/>
            </a:endParaRPr>
          </a:p>
          <a:p>
            <a:pPr marL="742950" lvl="1" indent="-28575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endParaRPr lang="zh-CN" altLang="en-US" sz="2000" dirty="0"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61446" name="标题 1"/>
          <p:cNvSpPr>
            <a:spLocks noChangeArrowheads="1"/>
          </p:cNvSpPr>
          <p:nvPr/>
        </p:nvSpPr>
        <p:spPr bwMode="auto">
          <a:xfrm>
            <a:off x="984250" y="333375"/>
            <a:ext cx="8535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/>
            <a:endParaRPr lang="zh-CN" altLang="en-US" sz="4400"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61447" name="Text Box 11"/>
          <p:cNvSpPr txBox="1">
            <a:spLocks noChangeArrowheads="1"/>
          </p:cNvSpPr>
          <p:nvPr/>
        </p:nvSpPr>
        <p:spPr bwMode="auto">
          <a:xfrm>
            <a:off x="779463" y="2276475"/>
            <a:ext cx="852487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4400"/>
              <a:t>访谈要求</a:t>
            </a:r>
          </a:p>
        </p:txBody>
      </p:sp>
      <p:sp>
        <p:nvSpPr>
          <p:cNvPr id="61448" name="WordArt 12"/>
          <p:cNvSpPr>
            <a:spLocks noChangeArrowheads="1" noChangeShapeType="1" noTextEdit="1"/>
          </p:cNvSpPr>
          <p:nvPr/>
        </p:nvSpPr>
        <p:spPr bwMode="auto">
          <a:xfrm>
            <a:off x="336550" y="333375"/>
            <a:ext cx="7929563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chemeClr val="tx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中国人民大学第三届职业生</a:t>
            </a:r>
            <a:r>
              <a:rPr lang="zh-CN" altLang="en-US" sz="3600" kern="10" dirty="0" smtClean="0">
                <a:ln w="19050">
                  <a:solidFill>
                    <a:schemeClr val="tx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涯</a:t>
            </a:r>
            <a:r>
              <a:rPr lang="zh-CN" altLang="en-US" sz="3600" kern="10" dirty="0" smtClean="0">
                <a:ln w="19050">
                  <a:solidFill>
                    <a:schemeClr val="tx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人物</a:t>
            </a:r>
            <a:r>
              <a:rPr lang="zh-CN" altLang="en-US" sz="3600" kern="10" dirty="0" smtClean="0">
                <a:ln w="19050">
                  <a:solidFill>
                    <a:schemeClr val="tx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访</a:t>
            </a:r>
            <a:r>
              <a:rPr lang="zh-CN" altLang="en-US" sz="3600" kern="10" dirty="0">
                <a:ln w="19050">
                  <a:solidFill>
                    <a:schemeClr val="tx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谈大赛</a:t>
            </a:r>
          </a:p>
        </p:txBody>
      </p:sp>
      <p:pic>
        <p:nvPicPr>
          <p:cNvPr id="61449" name="Picture 10" descr="快快快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837738" y="5949950"/>
            <a:ext cx="19129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Oval 60">
            <a:hlinkClick r:id="rId2"/>
          </p:cNvPr>
          <p:cNvSpPr>
            <a:spLocks noChangeArrowheads="1"/>
          </p:cNvSpPr>
          <p:nvPr/>
        </p:nvSpPr>
        <p:spPr bwMode="auto">
          <a:xfrm>
            <a:off x="5962650" y="2757488"/>
            <a:ext cx="444500" cy="523875"/>
          </a:xfrm>
          <a:prstGeom prst="ellipse">
            <a:avLst/>
          </a:prstGeom>
          <a:solidFill>
            <a:srgbClr val="0079C5">
              <a:alpha val="0"/>
            </a:srgbClr>
          </a:solidFill>
          <a:ln w="33338">
            <a:noFill/>
            <a:miter lim="800000"/>
            <a:headEnd/>
            <a:tailEnd/>
          </a:ln>
        </p:spPr>
        <p:txBody>
          <a:bodyPr lIns="91417" tIns="45708" rIns="91417" bIns="45708"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2467" name="Oval 61">
            <a:hlinkClick r:id="rId3"/>
          </p:cNvPr>
          <p:cNvSpPr>
            <a:spLocks noChangeArrowheads="1"/>
          </p:cNvSpPr>
          <p:nvPr/>
        </p:nvSpPr>
        <p:spPr bwMode="auto">
          <a:xfrm>
            <a:off x="5975350" y="3567113"/>
            <a:ext cx="419100" cy="520700"/>
          </a:xfrm>
          <a:prstGeom prst="ellipse">
            <a:avLst/>
          </a:prstGeom>
          <a:solidFill>
            <a:srgbClr val="0079C5">
              <a:alpha val="0"/>
            </a:srgbClr>
          </a:solidFill>
          <a:ln w="33338">
            <a:noFill/>
            <a:miter lim="800000"/>
            <a:headEnd/>
            <a:tailEnd/>
          </a:ln>
        </p:spPr>
        <p:txBody>
          <a:bodyPr lIns="91417" tIns="45708" rIns="91417" bIns="45708"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2469" name="内容占位符 2"/>
          <p:cNvSpPr>
            <a:spLocks noChangeArrowheads="1"/>
          </p:cNvSpPr>
          <p:nvPr/>
        </p:nvSpPr>
        <p:spPr bwMode="auto">
          <a:xfrm>
            <a:off x="2308225" y="1630363"/>
            <a:ext cx="8535988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zh-CN" altLang="en-US" sz="2800" dirty="0">
                <a:latin typeface="仿宋" pitchFamily="49" charset="-122"/>
                <a:ea typeface="仿宋" pitchFamily="49" charset="-122"/>
              </a:rPr>
              <a:t>以下问题供参考（不是必问问题，可根据自己</a:t>
            </a: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zh-CN" altLang="en-US" sz="2800" dirty="0">
                <a:latin typeface="仿宋" pitchFamily="49" charset="-122"/>
                <a:ea typeface="仿宋" pitchFamily="49" charset="-122"/>
              </a:rPr>
              <a:t>兴趣与目的选择）</a:t>
            </a: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在这个工作岗位上，每天都做些什么</a:t>
            </a:r>
            <a:r>
              <a:rPr lang="en-US" altLang="zh-CN" sz="2400" dirty="0">
                <a:latin typeface="仿宋" pitchFamily="49" charset="-122"/>
                <a:ea typeface="仿宋" pitchFamily="49" charset="-122"/>
              </a:rPr>
              <a:t>?</a:t>
            </a:r>
            <a:endParaRPr lang="zh-CN" altLang="en-US" sz="2400" dirty="0">
              <a:latin typeface="仿宋" pitchFamily="49" charset="-122"/>
              <a:ea typeface="仿宋" pitchFamily="49" charset="-122"/>
            </a:endParaRP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这项工作什么个性特征的人比较适合</a:t>
            </a:r>
            <a:r>
              <a:rPr lang="en-US" altLang="zh-CN" sz="2400" dirty="0">
                <a:latin typeface="仿宋" pitchFamily="49" charset="-122"/>
                <a:ea typeface="仿宋" pitchFamily="49" charset="-122"/>
              </a:rPr>
              <a:t>?</a:t>
            </a:r>
            <a:endParaRPr lang="zh-CN" altLang="en-US" sz="2400" dirty="0">
              <a:latin typeface="仿宋" pitchFamily="49" charset="-122"/>
              <a:ea typeface="仿宋" pitchFamily="49" charset="-122"/>
            </a:endParaRP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这项工作需要怎样的知识、技能和经验</a:t>
            </a:r>
            <a:r>
              <a:rPr lang="en-US" altLang="zh-CN" sz="2400" dirty="0">
                <a:latin typeface="仿宋" pitchFamily="49" charset="-122"/>
                <a:ea typeface="仿宋" pitchFamily="49" charset="-122"/>
              </a:rPr>
              <a:t>?</a:t>
            </a:r>
            <a:endParaRPr lang="zh-CN" altLang="en-US" sz="2400" dirty="0">
              <a:latin typeface="仿宋" pitchFamily="49" charset="-122"/>
              <a:ea typeface="仿宋" pitchFamily="49" charset="-122"/>
            </a:endParaRP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这种工作需要什么样的教育或培训背景</a:t>
            </a:r>
            <a:r>
              <a:rPr lang="en-US" altLang="zh-CN" sz="2400" dirty="0">
                <a:latin typeface="仿宋" pitchFamily="49" charset="-122"/>
                <a:ea typeface="仿宋" pitchFamily="49" charset="-122"/>
              </a:rPr>
              <a:t>?</a:t>
            </a:r>
            <a:endParaRPr lang="zh-CN" altLang="en-US" sz="2400" dirty="0">
              <a:latin typeface="仿宋" pitchFamily="49" charset="-122"/>
              <a:ea typeface="仿宋" pitchFamily="49" charset="-122"/>
            </a:endParaRP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什么样的个人品质或能力对这项工作的成功来讲是重要的</a:t>
            </a:r>
            <a:r>
              <a:rPr lang="en-US" altLang="zh-CN" sz="2400" dirty="0">
                <a:latin typeface="仿宋" pitchFamily="49" charset="-122"/>
                <a:ea typeface="仿宋" pitchFamily="49" charset="-122"/>
              </a:rPr>
              <a:t>?</a:t>
            </a:r>
            <a:endParaRPr lang="zh-CN" altLang="en-US" sz="2400" dirty="0">
              <a:latin typeface="仿宋" pitchFamily="49" charset="-122"/>
              <a:ea typeface="仿宋" pitchFamily="49" charset="-122"/>
            </a:endParaRP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这项工作有没有因为科技、市场、竞争等因素发生变化</a:t>
            </a:r>
            <a:r>
              <a:rPr lang="en-US" altLang="zh-CN" sz="2400" dirty="0">
                <a:latin typeface="仿宋" pitchFamily="49" charset="-122"/>
                <a:ea typeface="仿宋" pitchFamily="49" charset="-122"/>
              </a:rPr>
              <a:t>?</a:t>
            </a:r>
            <a:endParaRPr lang="zh-CN" altLang="en-US" sz="2400" dirty="0">
              <a:latin typeface="仿宋" pitchFamily="49" charset="-122"/>
              <a:ea typeface="仿宋" pitchFamily="49" charset="-122"/>
            </a:endParaRP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你怎么看待这个领域工作将来的变化趋势</a:t>
            </a:r>
            <a:r>
              <a:rPr lang="en-US" altLang="zh-CN" sz="2400" dirty="0">
                <a:latin typeface="仿宋" pitchFamily="49" charset="-122"/>
                <a:ea typeface="仿宋" pitchFamily="49" charset="-122"/>
              </a:rPr>
              <a:t>?</a:t>
            </a:r>
            <a:endParaRPr lang="zh-CN" altLang="en-US" sz="2400" dirty="0">
              <a:latin typeface="仿宋" pitchFamily="49" charset="-122"/>
              <a:ea typeface="仿宋" pitchFamily="49" charset="-122"/>
            </a:endParaRP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你认为将来这个领域潜在的不利因素是什么</a:t>
            </a:r>
            <a:r>
              <a:rPr lang="en-US" altLang="zh-CN" sz="2400" dirty="0">
                <a:latin typeface="仿宋" pitchFamily="49" charset="-122"/>
                <a:ea typeface="仿宋" pitchFamily="49" charset="-122"/>
              </a:rPr>
              <a:t>?</a:t>
            </a:r>
            <a:endParaRPr lang="zh-CN" altLang="en-US" sz="2400" dirty="0">
              <a:latin typeface="仿宋" pitchFamily="49" charset="-122"/>
              <a:ea typeface="仿宋" pitchFamily="49" charset="-122"/>
            </a:endParaRPr>
          </a:p>
          <a:p>
            <a:pPr marL="742950" lvl="1" indent="-28575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endParaRPr lang="zh-CN" altLang="en-US" sz="2400" dirty="0"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62470" name="标题 1"/>
          <p:cNvSpPr>
            <a:spLocks noChangeArrowheads="1"/>
          </p:cNvSpPr>
          <p:nvPr/>
        </p:nvSpPr>
        <p:spPr bwMode="auto">
          <a:xfrm>
            <a:off x="1417638" y="765175"/>
            <a:ext cx="85359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/>
            <a:r>
              <a:rPr lang="zh-CN" altLang="en-US" sz="4400">
                <a:latin typeface="仿宋" pitchFamily="49" charset="-122"/>
                <a:ea typeface="仿宋" pitchFamily="49" charset="-122"/>
              </a:rPr>
              <a:t>访谈问题举例</a:t>
            </a:r>
          </a:p>
        </p:txBody>
      </p:sp>
      <p:sp>
        <p:nvSpPr>
          <p:cNvPr id="62471" name="WordArt 10"/>
          <p:cNvSpPr>
            <a:spLocks noChangeArrowheads="1" noChangeShapeType="1" noTextEdit="1"/>
          </p:cNvSpPr>
          <p:nvPr/>
        </p:nvSpPr>
        <p:spPr bwMode="auto">
          <a:xfrm>
            <a:off x="336550" y="333375"/>
            <a:ext cx="7929563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19050">
                  <a:solidFill>
                    <a:schemeClr val="tx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中国人民大学第三届职业生</a:t>
            </a:r>
            <a:r>
              <a:rPr lang="zh-CN" altLang="en-US" sz="3600" kern="10" dirty="0" smtClean="0">
                <a:ln w="19050">
                  <a:solidFill>
                    <a:schemeClr val="tx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涯人物访</a:t>
            </a:r>
            <a:r>
              <a:rPr lang="zh-CN" altLang="en-US" sz="3600" kern="10" dirty="0" smtClean="0">
                <a:ln w="19050">
                  <a:solidFill>
                    <a:schemeClr val="tx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谈大赛</a:t>
            </a:r>
            <a:endParaRPr lang="zh-CN" altLang="en-US" sz="3600" kern="10" dirty="0">
              <a:ln w="19050">
                <a:solidFill>
                  <a:schemeClr val="tx2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宋体"/>
              <a:ea typeface="宋体"/>
            </a:endParaRPr>
          </a:p>
        </p:txBody>
      </p:sp>
      <p:pic>
        <p:nvPicPr>
          <p:cNvPr id="62472" name="Picture 9" descr="快快快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837738" y="5949950"/>
            <a:ext cx="19129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Oval 60">
            <a:hlinkClick r:id="rId2"/>
          </p:cNvPr>
          <p:cNvSpPr>
            <a:spLocks noChangeArrowheads="1"/>
          </p:cNvSpPr>
          <p:nvPr/>
        </p:nvSpPr>
        <p:spPr bwMode="auto">
          <a:xfrm>
            <a:off x="5962650" y="2757488"/>
            <a:ext cx="444500" cy="523875"/>
          </a:xfrm>
          <a:prstGeom prst="ellipse">
            <a:avLst/>
          </a:prstGeom>
          <a:solidFill>
            <a:srgbClr val="0079C5">
              <a:alpha val="0"/>
            </a:srgbClr>
          </a:solidFill>
          <a:ln w="33338">
            <a:noFill/>
            <a:miter lim="800000"/>
            <a:headEnd/>
            <a:tailEnd/>
          </a:ln>
        </p:spPr>
        <p:txBody>
          <a:bodyPr lIns="91417" tIns="45708" rIns="91417" bIns="45708"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3491" name="Oval 61">
            <a:hlinkClick r:id="rId3"/>
          </p:cNvPr>
          <p:cNvSpPr>
            <a:spLocks noChangeArrowheads="1"/>
          </p:cNvSpPr>
          <p:nvPr/>
        </p:nvSpPr>
        <p:spPr bwMode="auto">
          <a:xfrm>
            <a:off x="5975350" y="3567113"/>
            <a:ext cx="419100" cy="520700"/>
          </a:xfrm>
          <a:prstGeom prst="ellipse">
            <a:avLst/>
          </a:prstGeom>
          <a:solidFill>
            <a:srgbClr val="0079C5">
              <a:alpha val="0"/>
            </a:srgbClr>
          </a:solidFill>
          <a:ln w="33338">
            <a:noFill/>
            <a:miter lim="800000"/>
            <a:headEnd/>
            <a:tailEnd/>
          </a:ln>
        </p:spPr>
        <p:txBody>
          <a:bodyPr lIns="91417" tIns="45708" rIns="91417" bIns="45708"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3493" name="Rectangle 3"/>
          <p:cNvSpPr>
            <a:spLocks noChangeArrowheads="1"/>
          </p:cNvSpPr>
          <p:nvPr/>
        </p:nvSpPr>
        <p:spPr bwMode="auto">
          <a:xfrm>
            <a:off x="2524125" y="1450975"/>
            <a:ext cx="8535988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charset="0"/>
              <a:buNone/>
            </a:pPr>
            <a:endParaRPr lang="zh-CN" altLang="en-US" sz="2400" dirty="0">
              <a:latin typeface="仿宋" pitchFamily="49" charset="-122"/>
              <a:ea typeface="仿宋" pitchFamily="49" charset="-122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你是怎么找到这份工作</a:t>
            </a:r>
            <a:r>
              <a:rPr lang="zh-CN" altLang="en-US" sz="2400" dirty="0" smtClean="0">
                <a:latin typeface="仿宋" pitchFamily="49" charset="-122"/>
                <a:ea typeface="仿宋" pitchFamily="49" charset="-122"/>
              </a:rPr>
              <a:t>的？</a:t>
            </a:r>
            <a:endParaRPr lang="zh-CN" altLang="en-US" sz="2400" dirty="0">
              <a:latin typeface="仿宋" pitchFamily="49" charset="-122"/>
              <a:ea typeface="仿宋" pitchFamily="49" charset="-122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公司对刚进入这个领域的员工提供哪种的培</a:t>
            </a:r>
            <a:r>
              <a:rPr lang="zh-CN" altLang="en-US" sz="2400" dirty="0" smtClean="0">
                <a:latin typeface="仿宋" pitchFamily="49" charset="-122"/>
                <a:ea typeface="仿宋" pitchFamily="49" charset="-122"/>
              </a:rPr>
              <a:t>训？</a:t>
            </a:r>
            <a:endParaRPr lang="zh-CN" altLang="en-US" sz="2400" dirty="0">
              <a:latin typeface="仿宋" pitchFamily="49" charset="-122"/>
              <a:ea typeface="仿宋" pitchFamily="49" charset="-122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本领域初级职位和略高级别职位的薪水是多</a:t>
            </a:r>
            <a:r>
              <a:rPr lang="zh-CN" altLang="en-US" sz="2400" dirty="0" smtClean="0">
                <a:latin typeface="仿宋" pitchFamily="49" charset="-122"/>
                <a:ea typeface="仿宋" pitchFamily="49" charset="-122"/>
              </a:rPr>
              <a:t>少？</a:t>
            </a:r>
            <a:endParaRPr lang="zh-CN" altLang="en-US" sz="2400" dirty="0">
              <a:latin typeface="仿宋" pitchFamily="49" charset="-122"/>
              <a:ea typeface="仿宋" pitchFamily="49" charset="-122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这个领域有发展机会</a:t>
            </a:r>
            <a:r>
              <a:rPr lang="zh-CN" altLang="en-US" sz="2400" dirty="0" smtClean="0">
                <a:latin typeface="仿宋" pitchFamily="49" charset="-122"/>
                <a:ea typeface="仿宋" pitchFamily="49" charset="-122"/>
              </a:rPr>
              <a:t>吗？</a:t>
            </a:r>
            <a:endParaRPr lang="zh-CN" altLang="en-US" sz="2400" dirty="0">
              <a:latin typeface="仿宋" pitchFamily="49" charset="-122"/>
              <a:ea typeface="仿宋" pitchFamily="49" charset="-122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你的工作职位有清晰的职业发展路径吗</a:t>
            </a:r>
            <a:r>
              <a:rPr lang="en-US" altLang="zh-CN" sz="2400" dirty="0">
                <a:latin typeface="仿宋" pitchFamily="49" charset="-122"/>
                <a:ea typeface="仿宋" pitchFamily="49" charset="-122"/>
              </a:rPr>
              <a:t>?</a:t>
            </a: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是什么？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你工作中最大的成就和收获是什么？</a:t>
            </a:r>
            <a:endParaRPr lang="en-US" altLang="zh-CN" sz="2400" dirty="0">
              <a:latin typeface="仿宋" pitchFamily="49" charset="-122"/>
              <a:ea typeface="仿宋" pitchFamily="49" charset="-122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对大学毕业生有什么建</a:t>
            </a:r>
            <a:r>
              <a:rPr lang="zh-CN" altLang="en-US" sz="2400" dirty="0" smtClean="0">
                <a:latin typeface="仿宋" pitchFamily="49" charset="-122"/>
                <a:ea typeface="仿宋" pitchFamily="49" charset="-122"/>
              </a:rPr>
              <a:t>议？</a:t>
            </a:r>
            <a:endParaRPr lang="zh-CN" altLang="en-US" sz="2400" dirty="0"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63494" name="WordArt 9"/>
          <p:cNvSpPr>
            <a:spLocks noChangeArrowheads="1" noChangeShapeType="1" noTextEdit="1"/>
          </p:cNvSpPr>
          <p:nvPr/>
        </p:nvSpPr>
        <p:spPr bwMode="auto">
          <a:xfrm>
            <a:off x="336550" y="333375"/>
            <a:ext cx="7929563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chemeClr val="tx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中国人民大学第三届职业生</a:t>
            </a:r>
            <a:r>
              <a:rPr lang="zh-CN" altLang="en-US" sz="3600" kern="10" dirty="0" smtClean="0">
                <a:ln w="19050">
                  <a:solidFill>
                    <a:schemeClr val="tx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涯人物访</a:t>
            </a:r>
            <a:r>
              <a:rPr lang="zh-CN" altLang="en-US" sz="3600" kern="10" dirty="0">
                <a:ln w="19050">
                  <a:solidFill>
                    <a:schemeClr val="tx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谈大赛</a:t>
            </a:r>
          </a:p>
        </p:txBody>
      </p:sp>
      <p:pic>
        <p:nvPicPr>
          <p:cNvPr id="63495" name="Picture 8" descr="快快快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94875" y="5949950"/>
            <a:ext cx="19129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Oval 60">
            <a:hlinkClick r:id="rId2"/>
          </p:cNvPr>
          <p:cNvSpPr>
            <a:spLocks noChangeArrowheads="1"/>
          </p:cNvSpPr>
          <p:nvPr/>
        </p:nvSpPr>
        <p:spPr bwMode="auto">
          <a:xfrm>
            <a:off x="5962650" y="2757488"/>
            <a:ext cx="444500" cy="523875"/>
          </a:xfrm>
          <a:prstGeom prst="ellipse">
            <a:avLst/>
          </a:prstGeom>
          <a:solidFill>
            <a:srgbClr val="0079C5">
              <a:alpha val="0"/>
            </a:srgbClr>
          </a:solidFill>
          <a:ln w="33338">
            <a:noFill/>
            <a:miter lim="800000"/>
            <a:headEnd/>
            <a:tailEnd/>
          </a:ln>
        </p:spPr>
        <p:txBody>
          <a:bodyPr lIns="91417" tIns="45708" rIns="91417" bIns="45708"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4515" name="Oval 61">
            <a:hlinkClick r:id="rId3"/>
          </p:cNvPr>
          <p:cNvSpPr>
            <a:spLocks noChangeArrowheads="1"/>
          </p:cNvSpPr>
          <p:nvPr/>
        </p:nvSpPr>
        <p:spPr bwMode="auto">
          <a:xfrm>
            <a:off x="5975350" y="3567113"/>
            <a:ext cx="419100" cy="520700"/>
          </a:xfrm>
          <a:prstGeom prst="ellipse">
            <a:avLst/>
          </a:prstGeom>
          <a:solidFill>
            <a:srgbClr val="0079C5">
              <a:alpha val="0"/>
            </a:srgbClr>
          </a:solidFill>
          <a:ln w="33338">
            <a:noFill/>
            <a:miter lim="800000"/>
            <a:headEnd/>
            <a:tailEnd/>
          </a:ln>
        </p:spPr>
        <p:txBody>
          <a:bodyPr lIns="91417" tIns="45708" rIns="91417" bIns="45708"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4517" name="内容占位符 2"/>
          <p:cNvSpPr>
            <a:spLocks noChangeArrowheads="1"/>
          </p:cNvSpPr>
          <p:nvPr/>
        </p:nvSpPr>
        <p:spPr bwMode="auto">
          <a:xfrm>
            <a:off x="2063750" y="2474913"/>
            <a:ext cx="8226425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3200" dirty="0">
                <a:latin typeface="仿宋" pitchFamily="49" charset="-122"/>
                <a:ea typeface="仿宋" pitchFamily="49" charset="-122"/>
              </a:rPr>
              <a:t>第一部分访谈对象的个人信息：性别、年龄、毕业院校、所学专业、工作年限、所在单位、部门、职务、大概薪酬水</a:t>
            </a:r>
            <a:r>
              <a:rPr lang="zh-CN" altLang="en-US" sz="3200" dirty="0" smtClean="0">
                <a:latin typeface="仿宋" pitchFamily="49" charset="-122"/>
                <a:ea typeface="仿宋" pitchFamily="49" charset="-122"/>
              </a:rPr>
              <a:t>平。</a:t>
            </a:r>
            <a:endParaRPr lang="zh-CN" altLang="en-US" sz="3200" dirty="0">
              <a:latin typeface="仿宋" pitchFamily="49" charset="-122"/>
              <a:ea typeface="仿宋" pitchFamily="49" charset="-122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3200" dirty="0">
                <a:latin typeface="仿宋" pitchFamily="49" charset="-122"/>
                <a:ea typeface="仿宋" pitchFamily="49" charset="-122"/>
              </a:rPr>
              <a:t>第二部分：访谈问题及对方的回</a:t>
            </a:r>
            <a:r>
              <a:rPr lang="zh-CN" altLang="en-US" sz="3200" dirty="0" smtClean="0">
                <a:latin typeface="仿宋" pitchFamily="49" charset="-122"/>
                <a:ea typeface="仿宋" pitchFamily="49" charset="-122"/>
              </a:rPr>
              <a:t>答。</a:t>
            </a:r>
            <a:endParaRPr lang="zh-CN" altLang="en-US" sz="3200" dirty="0">
              <a:latin typeface="仿宋" pitchFamily="49" charset="-122"/>
              <a:ea typeface="仿宋" pitchFamily="49" charset="-122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3200" dirty="0">
                <a:latin typeface="仿宋" pitchFamily="49" charset="-122"/>
                <a:ea typeface="仿宋" pitchFamily="49" charset="-122"/>
              </a:rPr>
              <a:t>第三部门：你的总结与分析，主要报告你的收获、感</a:t>
            </a:r>
            <a:r>
              <a:rPr lang="zh-CN" altLang="en-US" sz="3200" dirty="0" smtClean="0">
                <a:latin typeface="仿宋" pitchFamily="49" charset="-122"/>
                <a:ea typeface="仿宋" pitchFamily="49" charset="-122"/>
              </a:rPr>
              <a:t>想。</a:t>
            </a:r>
            <a:endParaRPr lang="zh-CN" altLang="en-US" sz="3200" dirty="0">
              <a:latin typeface="仿宋" pitchFamily="49" charset="-122"/>
              <a:ea typeface="仿宋" pitchFamily="49" charset="-122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None/>
            </a:pPr>
            <a:endParaRPr lang="zh-CN" altLang="en-US" sz="3200" dirty="0">
              <a:latin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endParaRPr lang="en-US" altLang="zh-CN" sz="3200" dirty="0">
              <a:latin typeface="Calibri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Arial" charset="0"/>
              <a:buNone/>
            </a:pPr>
            <a:endParaRPr lang="zh-CN" altLang="en-US" sz="2800" dirty="0">
              <a:latin typeface="Calibri" pitchFamily="34" charset="0"/>
            </a:endParaRPr>
          </a:p>
        </p:txBody>
      </p:sp>
      <p:sp>
        <p:nvSpPr>
          <p:cNvPr id="64518" name="标题 1"/>
          <p:cNvSpPr>
            <a:spLocks noChangeArrowheads="1"/>
          </p:cNvSpPr>
          <p:nvPr/>
        </p:nvSpPr>
        <p:spPr bwMode="auto">
          <a:xfrm>
            <a:off x="1444625" y="1125538"/>
            <a:ext cx="8535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/>
            <a:r>
              <a:rPr lang="zh-CN" altLang="en-US" sz="4400">
                <a:latin typeface="仿宋" pitchFamily="49" charset="-122"/>
                <a:ea typeface="仿宋" pitchFamily="49" charset="-122"/>
              </a:rPr>
              <a:t>访谈报告格式</a:t>
            </a:r>
          </a:p>
        </p:txBody>
      </p:sp>
      <p:sp>
        <p:nvSpPr>
          <p:cNvPr id="64519" name="WordArt 10"/>
          <p:cNvSpPr>
            <a:spLocks noChangeArrowheads="1" noChangeShapeType="1" noTextEdit="1"/>
          </p:cNvSpPr>
          <p:nvPr/>
        </p:nvSpPr>
        <p:spPr bwMode="auto">
          <a:xfrm>
            <a:off x="336550" y="333375"/>
            <a:ext cx="7929563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chemeClr val="tx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中国人民大学第三届职业生</a:t>
            </a:r>
            <a:r>
              <a:rPr lang="zh-CN" altLang="en-US" sz="3600" kern="10" dirty="0" smtClean="0">
                <a:ln w="19050">
                  <a:solidFill>
                    <a:schemeClr val="tx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涯人物访</a:t>
            </a:r>
            <a:r>
              <a:rPr lang="zh-CN" altLang="en-US" sz="3600" kern="10" dirty="0">
                <a:ln w="19050">
                  <a:solidFill>
                    <a:schemeClr val="tx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谈大赛</a:t>
            </a:r>
          </a:p>
        </p:txBody>
      </p:sp>
      <p:pic>
        <p:nvPicPr>
          <p:cNvPr id="64520" name="Picture 9" descr="快快快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837738" y="5945188"/>
            <a:ext cx="19129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 HD - cor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 HD - cor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Facet HD - cor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1038</Words>
  <Application>Microsoft Office PowerPoint</Application>
  <PresentationFormat>自定义</PresentationFormat>
  <Paragraphs>61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Facet</vt:lpstr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chinakui</dc:creator>
  <cp:lastModifiedBy>Administrator</cp:lastModifiedBy>
  <cp:revision>12</cp:revision>
  <dcterms:created xsi:type="dcterms:W3CDTF">2012-07-17T16:45:41Z</dcterms:created>
  <dcterms:modified xsi:type="dcterms:W3CDTF">2014-03-24T01:09:28Z</dcterms:modified>
</cp:coreProperties>
</file>